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24"/>
  </p:normalViewPr>
  <p:slideViewPr>
    <p:cSldViewPr snapToGrid="0">
      <p:cViewPr varScale="1">
        <p:scale>
          <a:sx n="90" d="100"/>
          <a:sy n="90" d="100"/>
        </p:scale>
        <p:origin x="20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D5D50C-5BD6-E543-9389-E8EC4FD5C0A7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9ACB5-5AA5-9949-846A-A5FE50DF7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4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9ACB5-5AA5-9949-846A-A5FE50DF7C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35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E9589-F7BC-FD97-F731-0D06EB134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CD9E5-32C1-E839-FEDC-5E8B6A17BC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77E04-A126-D134-E64D-FDE9BAC39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CF8-E584-6C4A-9A7C-88C744086B0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E9BE5-4CFF-67FE-9E8F-5609FD5D0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899EA-EB0C-01C7-E46D-E876D540C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6AC2-437F-BD44-981A-6074A734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72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6FBEE-6BA5-BDF4-70B6-1B0100FDC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9851E6-F1FA-36C3-7693-DE008EC81D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CEFE1-A793-54F6-CBA3-0E5E77695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CF8-E584-6C4A-9A7C-88C744086B0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6C352-292D-15F0-ED7D-AE691692B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57614-0178-6DA3-BEF2-54212A65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6AC2-437F-BD44-981A-6074A734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80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998E98-15E9-B321-12EB-1F5711A63A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61E3B5-3BD4-F0CF-86A7-2ED5089CA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0D9E3-847C-9B23-C6C7-D1F55B5B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CF8-E584-6C4A-9A7C-88C744086B0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1F386-9070-96D2-C624-7DFF2AAF1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9D378-E559-C545-2FE9-9668C4BC6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6AC2-437F-BD44-981A-6074A734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95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0B8D1-3D68-986A-92DF-57DC377CA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56447-CD8B-D0F7-AE22-5C216FA6D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7B3BE-8DC8-337C-775A-F748C76FB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CF8-E584-6C4A-9A7C-88C744086B0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0BB69-196B-AFE8-C3CB-8DF65BA0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031EB-B321-B880-99D8-6D8040076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6AC2-437F-BD44-981A-6074A734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2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228E6-F044-BC43-BB65-53AD8F6E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8F73B-FF01-DE2D-243C-A05A73DE7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16C6B-3497-7364-9ED7-68CB77417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CF8-E584-6C4A-9A7C-88C744086B0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866CC-DE9D-BFD0-A630-B9CE9AAAC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1B99B-4579-DE72-7B38-879B8404A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6AC2-437F-BD44-981A-6074A734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83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57C77-DC4C-3462-A194-FB170F99E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B050B-ED0F-F9EC-93E0-337F6F234F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596F8-97DD-4F2A-4714-9FC69D7A8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B0CB39-A481-9A08-048A-A6309CAFD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CF8-E584-6C4A-9A7C-88C744086B0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13549-C6D0-FDEE-540B-F4CE0168B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19989-A182-0A7A-CDFE-BFA7CF3E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6AC2-437F-BD44-981A-6074A734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51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5D6E-003F-B09A-600E-E46DAD54D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351202-EF08-5614-BEB1-0A3994176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3CCF0-6784-00C8-BD04-769579C627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EA104D-9211-6F55-CFDA-B5A5986A18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424F1-04CB-CBB3-926A-82F819CC4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C16536-95BD-E6B7-187D-5048B232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CF8-E584-6C4A-9A7C-88C744086B0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3D88ED-222E-5D07-64AD-9772A9FE8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40723D-E4BD-A526-EABD-4BC356B1F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6AC2-437F-BD44-981A-6074A734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31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21EEE-3EA2-CAED-8677-F02E9DA50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28B410-8DE7-AA47-0954-7ACE45141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CF8-E584-6C4A-9A7C-88C744086B0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94EBF-FAAB-8DEA-F5E0-D098E0CB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3E2AD0-9850-9C4B-831E-2B3EAA8BD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6AC2-437F-BD44-981A-6074A734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11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F48515-74C7-1DC7-1B89-F2BD8F81F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CF8-E584-6C4A-9A7C-88C744086B0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6C6001-AC97-8098-1342-21A7E0101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9D158-9EA3-A9F7-3C19-E59A0FCBD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6AC2-437F-BD44-981A-6074A734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4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ECD4A-EE17-B2E4-FD62-B3830B757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52DDB-609F-D49E-9A22-3160D1993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D23E23-70FE-7942-8150-B0CC138F3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2D3AA-C510-637E-2677-B00038BD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CF8-E584-6C4A-9A7C-88C744086B0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1BCDFF-1248-81F8-7F11-99C2033F8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7034C-537E-0566-BE3B-DFD3AB14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6AC2-437F-BD44-981A-6074A734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24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243B2-A737-FA3C-37C2-37DEFB33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356563-E6AF-D176-D066-2FC556B669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65DA88-72A3-40E0-7962-B8FBA7CF5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B9C13-C221-083B-08C6-03B4D2698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93CF8-E584-6C4A-9A7C-88C744086B0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225D2D-015D-EB37-7FC1-F7BCCCF5E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92D6FE-33AA-C152-095C-CA59A18F8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E6AC2-437F-BD44-981A-6074A734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19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8480A-E4DB-DADC-8B51-3F71C78F3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AF93BD-0BC8-C0C2-2646-402858DC8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E6572-1106-082C-1499-37E6B77DF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193CF8-E584-6C4A-9A7C-88C744086B0D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60CFC-2404-73F0-006E-6C5761E05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5A995-C26E-4FEA-544C-FD80E9E82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2E6AC2-437F-BD44-981A-6074A7344F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41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vgsilh.com/image/1299301.html" TargetMode="External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xfuel.com/en/free-photo-jitku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hebluediamondgallery.com/handwriting/b/brainstorm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B13374-BB4D-C2D9-B0A0-F50CC075F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17" y="2291580"/>
            <a:ext cx="5962911" cy="22107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241A59-EA00-05E3-0DA0-1DA700B97F86}"/>
              </a:ext>
            </a:extLst>
          </p:cNvPr>
          <p:cNvSpPr txBox="1"/>
          <p:nvPr/>
        </p:nvSpPr>
        <p:spPr>
          <a:xfrm>
            <a:off x="6477000" y="1195349"/>
            <a:ext cx="4657939" cy="40318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Diploma in Psychodynamic Counselling</a:t>
            </a: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Year 1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Contracting Workshop</a:t>
            </a:r>
          </a:p>
          <a:p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 18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October 2025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10:00 - 12:30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Liz Meader</a:t>
            </a:r>
          </a:p>
        </p:txBody>
      </p:sp>
    </p:spTree>
    <p:extLst>
      <p:ext uri="{BB962C8B-B14F-4D97-AF65-F5344CB8AC3E}">
        <p14:creationId xmlns:p14="http://schemas.microsoft.com/office/powerpoint/2010/main" val="2314088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9E26C-1D93-A3D4-EBBE-35383B2CC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616111-324A-2D83-E455-F2B0A7297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40" y="0"/>
            <a:ext cx="4075981" cy="151116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913BD4-6268-50E8-5FAD-CEC9CF773BC6}"/>
              </a:ext>
            </a:extLst>
          </p:cNvPr>
          <p:cNvCxnSpPr/>
          <p:nvPr/>
        </p:nvCxnSpPr>
        <p:spPr>
          <a:xfrm>
            <a:off x="331155" y="1486729"/>
            <a:ext cx="11321142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08639F8-9B25-C548-7033-3A24A7CA33D4}"/>
              </a:ext>
            </a:extLst>
          </p:cNvPr>
          <p:cNvSpPr txBox="1"/>
          <p:nvPr/>
        </p:nvSpPr>
        <p:spPr>
          <a:xfrm>
            <a:off x="331155" y="1657536"/>
            <a:ext cx="828818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pairs, discuss: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Which contractual boundaries will you find more difficult to put in place and maintain?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might your personality impact your boundary-keeping?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what extent/in what circumstances might you want to be flexible with your client(s)?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might you find difficult to challenge (especially in a first session)?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96B35E-7C5E-333A-F9C8-02260C96E4CF}"/>
              </a:ext>
            </a:extLst>
          </p:cNvPr>
          <p:cNvSpPr txBox="1"/>
          <p:nvPr/>
        </p:nvSpPr>
        <p:spPr>
          <a:xfrm>
            <a:off x="331155" y="369648"/>
            <a:ext cx="54393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Difficulties</a:t>
            </a: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Reflection </a:t>
            </a:r>
          </a:p>
          <a:p>
            <a:endParaRPr lang="en-US" sz="3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B170EF2-817F-9926-D454-B54773E15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522994" y="2368446"/>
            <a:ext cx="3524627" cy="313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68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D2C05-2BF4-DF43-7F02-BF3887D90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617CCB-ACFC-886C-7237-7F9697B9E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40" y="0"/>
            <a:ext cx="4075981" cy="151116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0C729FF-7344-0C41-BCF9-4F947E75B3C1}"/>
              </a:ext>
            </a:extLst>
          </p:cNvPr>
          <p:cNvCxnSpPr/>
          <p:nvPr/>
        </p:nvCxnSpPr>
        <p:spPr>
          <a:xfrm>
            <a:off x="331155" y="1486729"/>
            <a:ext cx="11321142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D9E3524-DF60-0BD6-FB21-F6AAF217766E}"/>
              </a:ext>
            </a:extLst>
          </p:cNvPr>
          <p:cNvSpPr txBox="1"/>
          <p:nvPr/>
        </p:nvSpPr>
        <p:spPr>
          <a:xfrm>
            <a:off x="331155" y="1718131"/>
            <a:ext cx="452565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what we have learned this morning, practice…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First session: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Contract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Confidentiality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Fees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 minutes each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883BF4-9045-E883-E658-1BD79D4BAC2A}"/>
              </a:ext>
            </a:extLst>
          </p:cNvPr>
          <p:cNvSpPr txBox="1"/>
          <p:nvPr/>
        </p:nvSpPr>
        <p:spPr>
          <a:xfrm>
            <a:off x="317536" y="387198"/>
            <a:ext cx="5439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Plays</a:t>
            </a: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 Practice</a:t>
            </a:r>
          </a:p>
        </p:txBody>
      </p:sp>
      <p:pic>
        <p:nvPicPr>
          <p:cNvPr id="7" name="Picture 6" descr="Close-up of hands shaking&#10;&#10;AI-generated content may be incorrect.">
            <a:extLst>
              <a:ext uri="{FF2B5EF4-FFF2-40B4-BE49-F238E27FC236}">
                <a16:creationId xmlns:a16="http://schemas.microsoft.com/office/drawing/2014/main" id="{0C651702-4E2B-ECF9-8B2E-3266E9E6A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730094" y="2149527"/>
            <a:ext cx="57785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55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05DC8-2486-46F9-6CD2-3A3073ECA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1688E7-568E-9796-FAF3-06C1C6FBD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40" y="0"/>
            <a:ext cx="4075981" cy="151116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D09EF7-2864-4B97-50CD-80BDDAF10DE0}"/>
              </a:ext>
            </a:extLst>
          </p:cNvPr>
          <p:cNvCxnSpPr/>
          <p:nvPr/>
        </p:nvCxnSpPr>
        <p:spPr>
          <a:xfrm>
            <a:off x="331155" y="1486729"/>
            <a:ext cx="11321142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91D20D4-EEE7-0B90-66AE-DE2F3F6EF17A}"/>
              </a:ext>
            </a:extLst>
          </p:cNvPr>
          <p:cNvSpPr txBox="1"/>
          <p:nvPr/>
        </p:nvSpPr>
        <p:spPr>
          <a:xfrm>
            <a:off x="317536" y="387198"/>
            <a:ext cx="5439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DA153E-C1CA-BC2F-D6B4-D9B85824D8BD}"/>
              </a:ext>
            </a:extLst>
          </p:cNvPr>
          <p:cNvSpPr txBox="1"/>
          <p:nvPr/>
        </p:nvSpPr>
        <p:spPr>
          <a:xfrm>
            <a:off x="3551314" y="3429000"/>
            <a:ext cx="46394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Group Feedback</a:t>
            </a:r>
          </a:p>
        </p:txBody>
      </p:sp>
    </p:spTree>
    <p:extLst>
      <p:ext uri="{BB962C8B-B14F-4D97-AF65-F5344CB8AC3E}">
        <p14:creationId xmlns:p14="http://schemas.microsoft.com/office/powerpoint/2010/main" val="4228114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DCDE5-99C8-773C-F303-13CE7F008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A870F8-5C9E-6221-1225-C11231042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40" y="0"/>
            <a:ext cx="4075981" cy="151116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640C567-4EF4-A3AD-E187-7D369A5BD415}"/>
              </a:ext>
            </a:extLst>
          </p:cNvPr>
          <p:cNvCxnSpPr/>
          <p:nvPr/>
        </p:nvCxnSpPr>
        <p:spPr>
          <a:xfrm>
            <a:off x="331155" y="1486729"/>
            <a:ext cx="11321142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1B5C40F-BB26-9BF3-570F-A9BD9852B0C3}"/>
              </a:ext>
            </a:extLst>
          </p:cNvPr>
          <p:cNvSpPr txBox="1"/>
          <p:nvPr/>
        </p:nvSpPr>
        <p:spPr>
          <a:xfrm>
            <a:off x="331155" y="529450"/>
            <a:ext cx="5439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Overcoming obstacles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354443-3FB2-458D-875C-7808B9F67E8B}"/>
              </a:ext>
            </a:extLst>
          </p:cNvPr>
          <p:cNvSpPr txBox="1"/>
          <p:nvPr/>
        </p:nvSpPr>
        <p:spPr>
          <a:xfrm>
            <a:off x="69428" y="1797678"/>
            <a:ext cx="76538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 really don’t know how much I can afford – can you talk to my mum about it?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 don’t want to come every week – twice a month would be fine for 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Here’s the £55 – it’s all the cash I’ve got for the rest of the month, but I want to pay the full amount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 work shifts – what if I can’t make my session, I can’t afford to miss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Different coloured question marks">
            <a:extLst>
              <a:ext uri="{FF2B5EF4-FFF2-40B4-BE49-F238E27FC236}">
                <a16:creationId xmlns:a16="http://schemas.microsoft.com/office/drawing/2014/main" id="{F52A06C8-C792-5C9B-E12F-CE2A63D50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018" y="2973459"/>
            <a:ext cx="3923279" cy="220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87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CBC8F-39FD-4082-EFC5-AFA234C5E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0433AF-F224-4E90-8549-21772CA07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40" y="0"/>
            <a:ext cx="4075981" cy="151116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F76CD6-AB54-0B83-AE7B-E41FB1D857CA}"/>
              </a:ext>
            </a:extLst>
          </p:cNvPr>
          <p:cNvCxnSpPr/>
          <p:nvPr/>
        </p:nvCxnSpPr>
        <p:spPr>
          <a:xfrm>
            <a:off x="331155" y="1486729"/>
            <a:ext cx="11321142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14E863B-29BB-E636-17A4-67FA66EE576F}"/>
              </a:ext>
            </a:extLst>
          </p:cNvPr>
          <p:cNvSpPr txBox="1"/>
          <p:nvPr/>
        </p:nvSpPr>
        <p:spPr>
          <a:xfrm>
            <a:off x="331155" y="409511"/>
            <a:ext cx="54393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Overcoming obstacles</a:t>
            </a:r>
          </a:p>
          <a:p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else…?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DD01E9-3A86-1F62-F0A8-DDED4299781E}"/>
              </a:ext>
            </a:extLst>
          </p:cNvPr>
          <p:cNvSpPr txBox="1"/>
          <p:nvPr/>
        </p:nvSpPr>
        <p:spPr>
          <a:xfrm>
            <a:off x="1447378" y="3616945"/>
            <a:ext cx="92972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What are your nightmare scenarios?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577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69686-EA06-E226-2DBE-42F28E3CD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939248-6672-37B9-1FAB-CD54DEE29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40" y="0"/>
            <a:ext cx="4075981" cy="151116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556A74-F597-9671-D58F-D7CDD7F054DF}"/>
              </a:ext>
            </a:extLst>
          </p:cNvPr>
          <p:cNvCxnSpPr/>
          <p:nvPr/>
        </p:nvCxnSpPr>
        <p:spPr>
          <a:xfrm>
            <a:off x="331155" y="1486729"/>
            <a:ext cx="11321142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FAF53D4-5BB3-7BEE-799A-B12F1F574603}"/>
              </a:ext>
            </a:extLst>
          </p:cNvPr>
          <p:cNvSpPr txBox="1"/>
          <p:nvPr/>
        </p:nvSpPr>
        <p:spPr>
          <a:xfrm>
            <a:off x="331155" y="529450"/>
            <a:ext cx="5439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Reading</a:t>
            </a:r>
            <a:endParaRPr lang="en-GB" sz="2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46A8AC-62E4-EEC8-6A02-AC7AA44C259B}"/>
              </a:ext>
            </a:extLst>
          </p:cNvPr>
          <p:cNvSpPr txBox="1"/>
          <p:nvPr/>
        </p:nvSpPr>
        <p:spPr>
          <a:xfrm>
            <a:off x="236139" y="1822111"/>
            <a:ext cx="800845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Herron, W.G. &amp; Welt, S.R. (1992). “The Meaning of Money” in </a:t>
            </a:r>
            <a:r>
              <a:rPr lang="en-US" sz="2400" i="1" dirty="0"/>
              <a:t>Money Matters The Fee in Psychotherapy and Psychoanalysis. </a:t>
            </a:r>
            <a:r>
              <a:rPr lang="en-US" sz="2400" dirty="0"/>
              <a:t>New York: The Guildford Press.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Jacobs, M. (2006). “The Use of Contracts in the Psychodynamic/Psychoanalytic Approach” in Sills, C. (ed.) </a:t>
            </a:r>
            <a:r>
              <a:rPr lang="en-US" sz="2400" i="1" dirty="0"/>
              <a:t>Contracts in Counselling and Psychotherapy</a:t>
            </a:r>
            <a:r>
              <a:rPr lang="en-US" sz="2400" dirty="0"/>
              <a:t>. London: Sage Publications.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Knox, R. &amp; Cooper, M. (2015). “The Therapeutic Frame” in </a:t>
            </a:r>
            <a:r>
              <a:rPr lang="en-US" sz="2400" i="1" dirty="0"/>
              <a:t>“The Therapeutic Relationship in Counselling and Psychotherapy”. </a:t>
            </a:r>
            <a:r>
              <a:rPr lang="en-US" sz="2400" dirty="0"/>
              <a:t>London: Sage Publications.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Murdin</a:t>
            </a:r>
            <a:r>
              <a:rPr lang="en-US" sz="2400" dirty="0"/>
              <a:t>, L. (2010). “Money Matters in the Consulting Room”  in </a:t>
            </a:r>
            <a:r>
              <a:rPr lang="en-US" sz="2400" i="1" dirty="0"/>
              <a:t>How Money Talks. </a:t>
            </a:r>
            <a:r>
              <a:rPr lang="en-US" sz="2400" dirty="0"/>
              <a:t>London: </a:t>
            </a:r>
            <a:r>
              <a:rPr lang="en-US" sz="2400" dirty="0" err="1"/>
              <a:t>Karnac</a:t>
            </a:r>
            <a:r>
              <a:rPr lang="en-US" sz="2400" dirty="0"/>
              <a:t> Books.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Stack of hardcover books without spine titles">
            <a:extLst>
              <a:ext uri="{FF2B5EF4-FFF2-40B4-BE49-F238E27FC236}">
                <a16:creationId xmlns:a16="http://schemas.microsoft.com/office/drawing/2014/main" id="{354101C7-4B3F-C350-3611-FBA46C6BB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522" y="2177985"/>
            <a:ext cx="3108323" cy="389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73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9DFFF-BA19-B3B9-942D-5FFFDA24D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40" y="0"/>
            <a:ext cx="4075981" cy="151116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325535-95B8-0164-FE73-63D2F3B0E56F}"/>
              </a:ext>
            </a:extLst>
          </p:cNvPr>
          <p:cNvCxnSpPr/>
          <p:nvPr/>
        </p:nvCxnSpPr>
        <p:spPr>
          <a:xfrm>
            <a:off x="331155" y="1486729"/>
            <a:ext cx="11321142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2CC803B-8F21-FB60-F125-1E4CA8063FA8}"/>
              </a:ext>
            </a:extLst>
          </p:cNvPr>
          <p:cNvSpPr txBox="1"/>
          <p:nvPr/>
        </p:nvSpPr>
        <p:spPr>
          <a:xfrm>
            <a:off x="587829" y="1943733"/>
            <a:ext cx="1132114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Discuss the CCF client contracting (and re-contracting)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Consider the psychodynamic aspects of contracting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Increase confidence in handling contract negotiations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Discuss and understand concerns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Managing problems and obstacles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914509-0113-E554-F6F4-A842A114B053}"/>
              </a:ext>
            </a:extLst>
          </p:cNvPr>
          <p:cNvSpPr txBox="1"/>
          <p:nvPr/>
        </p:nvSpPr>
        <p:spPr>
          <a:xfrm>
            <a:off x="331155" y="714117"/>
            <a:ext cx="7172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1248243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663DC-2F96-462A-7C48-78B24CF90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7C6F53-8CFA-2693-5A92-4586C3A95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40" y="0"/>
            <a:ext cx="4075981" cy="151116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CFD384-4379-3CC9-7BBD-C6E17C714AB3}"/>
              </a:ext>
            </a:extLst>
          </p:cNvPr>
          <p:cNvCxnSpPr/>
          <p:nvPr/>
        </p:nvCxnSpPr>
        <p:spPr>
          <a:xfrm>
            <a:off x="331155" y="1486729"/>
            <a:ext cx="11321142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D25834D-4528-0DAB-8973-F3C223BC5137}"/>
              </a:ext>
            </a:extLst>
          </p:cNvPr>
          <p:cNvSpPr txBox="1"/>
          <p:nvPr/>
        </p:nvSpPr>
        <p:spPr>
          <a:xfrm>
            <a:off x="435429" y="3112053"/>
            <a:ext cx="113211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What should be included in a client counselling agreement?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DE2317-81D1-5708-A883-E855469FF1E5}"/>
              </a:ext>
            </a:extLst>
          </p:cNvPr>
          <p:cNvSpPr txBox="1"/>
          <p:nvPr/>
        </p:nvSpPr>
        <p:spPr>
          <a:xfrm>
            <a:off x="228600" y="755581"/>
            <a:ext cx="3988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brainstorm…</a:t>
            </a:r>
          </a:p>
        </p:txBody>
      </p:sp>
      <p:pic>
        <p:nvPicPr>
          <p:cNvPr id="8" name="Picture 7" descr="A hand writing a word on a white board&#10;&#10;AI-generated content may be incorrect.">
            <a:extLst>
              <a:ext uri="{FF2B5EF4-FFF2-40B4-BE49-F238E27FC236}">
                <a16:creationId xmlns:a16="http://schemas.microsoft.com/office/drawing/2014/main" id="{465100D1-E4F9-08F1-8407-C02AB7961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556449" y="5615073"/>
            <a:ext cx="4870553" cy="124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28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DAA63-99EC-5CEE-89F2-8C154C04D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09681A-D764-F901-2180-604DCAE0E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40" y="0"/>
            <a:ext cx="4075981" cy="151116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743DDF7-4681-37B7-43B7-AB02BA470ED5}"/>
              </a:ext>
            </a:extLst>
          </p:cNvPr>
          <p:cNvCxnSpPr/>
          <p:nvPr/>
        </p:nvCxnSpPr>
        <p:spPr>
          <a:xfrm>
            <a:off x="331155" y="1486729"/>
            <a:ext cx="11321142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E546040-FFC9-ABEA-4B94-2F45D8657153}"/>
              </a:ext>
            </a:extLst>
          </p:cNvPr>
          <p:cNvSpPr txBox="1"/>
          <p:nvPr/>
        </p:nvSpPr>
        <p:spPr>
          <a:xfrm>
            <a:off x="229971" y="2053245"/>
            <a:ext cx="1099858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Counselling approach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Nature of sessions: open-ended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Confidentiality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Venue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Frequency, time and duration of individual sessions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Fees, payment methods, missed sessions, fee increases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Trainee status, if applicable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algn="ctr"/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7FD0C3-28F5-55E3-0491-7D5E2416C6F5}"/>
              </a:ext>
            </a:extLst>
          </p:cNvPr>
          <p:cNvSpPr txBox="1"/>
          <p:nvPr/>
        </p:nvSpPr>
        <p:spPr>
          <a:xfrm>
            <a:off x="228600" y="755581"/>
            <a:ext cx="5285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Contractual arrangements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Filling in forms on a table">
            <a:extLst>
              <a:ext uri="{FF2B5EF4-FFF2-40B4-BE49-F238E27FC236}">
                <a16:creationId xmlns:a16="http://schemas.microsoft.com/office/drawing/2014/main" id="{7091AE0D-D15E-5F2A-EE4A-39C3DB4B9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492" y="1784923"/>
            <a:ext cx="3305073" cy="197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94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70E2A-E261-ED6A-15D1-AF7E2AF80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E9592E-5B18-12F5-994B-82E7F31BC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640" y="0"/>
            <a:ext cx="4075981" cy="151116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4E3384-CC85-F455-8348-CE35A60A0028}"/>
              </a:ext>
            </a:extLst>
          </p:cNvPr>
          <p:cNvCxnSpPr/>
          <p:nvPr/>
        </p:nvCxnSpPr>
        <p:spPr>
          <a:xfrm>
            <a:off x="331155" y="1486729"/>
            <a:ext cx="11321142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A32079B-0C8A-27AC-7945-E1C50651EFFA}"/>
              </a:ext>
            </a:extLst>
          </p:cNvPr>
          <p:cNvSpPr txBox="1"/>
          <p:nvPr/>
        </p:nvSpPr>
        <p:spPr>
          <a:xfrm>
            <a:off x="228600" y="755581"/>
            <a:ext cx="7954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Difficulties contracting – what might it mean?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1A3EE1-755D-7D11-07FC-C7573FAB801F}"/>
              </a:ext>
            </a:extLst>
          </p:cNvPr>
          <p:cNvSpPr txBox="1"/>
          <p:nvPr/>
        </p:nvSpPr>
        <p:spPr>
          <a:xfrm>
            <a:off x="228600" y="1694658"/>
            <a:ext cx="1121858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Difficult / not possible to agree a fee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Agreed payment pattern (weekly, monthly, in arrears, in advance)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Anger/protest about paying for missed sessions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Compliance or resistance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Inability to retain information about agreed elements of the contract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Focus on particular elements of the contract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Body language</a:t>
            </a:r>
          </a:p>
        </p:txBody>
      </p:sp>
    </p:spTree>
    <p:extLst>
      <p:ext uri="{BB962C8B-B14F-4D97-AF65-F5344CB8AC3E}">
        <p14:creationId xmlns:p14="http://schemas.microsoft.com/office/powerpoint/2010/main" val="3808441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5EED6-3899-0958-6777-65BC33DBC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13C058-CBB6-BD4F-6472-246181564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40" y="0"/>
            <a:ext cx="4075981" cy="151116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B67474-E9C0-6E7D-2756-2E53CB39DFFC}"/>
              </a:ext>
            </a:extLst>
          </p:cNvPr>
          <p:cNvCxnSpPr/>
          <p:nvPr/>
        </p:nvCxnSpPr>
        <p:spPr>
          <a:xfrm>
            <a:off x="331155" y="1486729"/>
            <a:ext cx="11321142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C98DC9C-F5A9-32B9-05D5-1CF7DFC9F690}"/>
              </a:ext>
            </a:extLst>
          </p:cNvPr>
          <p:cNvSpPr txBox="1"/>
          <p:nvPr/>
        </p:nvSpPr>
        <p:spPr>
          <a:xfrm>
            <a:off x="228600" y="755581"/>
            <a:ext cx="3052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Money Matters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E089FD-CE6B-0762-0E45-532A738D5401}"/>
              </a:ext>
            </a:extLst>
          </p:cNvPr>
          <p:cNvSpPr txBox="1"/>
          <p:nvPr/>
        </p:nvSpPr>
        <p:spPr>
          <a:xfrm>
            <a:off x="294556" y="2042105"/>
            <a:ext cx="70943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Client pays for all sessions, including missed and DNA, unless…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Client advises of planned absence: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 first (contracting) session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exempt from payment only in within 12 weeks of first session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Don’t let debt build up. Use supervision.</a:t>
            </a:r>
          </a:p>
          <a:p>
            <a:endParaRPr lang="en-US" dirty="0"/>
          </a:p>
        </p:txBody>
      </p:sp>
      <p:pic>
        <p:nvPicPr>
          <p:cNvPr id="8" name="Picture 7" descr="Stacks of gold coins">
            <a:extLst>
              <a:ext uri="{FF2B5EF4-FFF2-40B4-BE49-F238E27FC236}">
                <a16:creationId xmlns:a16="http://schemas.microsoft.com/office/drawing/2014/main" id="{71FEA83E-0F74-A3FF-AAC2-DBF10BBE2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240" y="2262172"/>
            <a:ext cx="4663643" cy="310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43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8FB4C-AEAB-93D5-F8CC-1D500B75E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BEF435-9548-2EDC-2DD6-AA2E0A7DE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40" y="0"/>
            <a:ext cx="4075981" cy="151116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7A0CF0A-3A7B-0546-A5B4-FB90C40A459C}"/>
              </a:ext>
            </a:extLst>
          </p:cNvPr>
          <p:cNvCxnSpPr/>
          <p:nvPr/>
        </p:nvCxnSpPr>
        <p:spPr>
          <a:xfrm>
            <a:off x="331155" y="1486729"/>
            <a:ext cx="11321142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74D942B-0CD0-647A-D377-24E9B0CDBDE1}"/>
              </a:ext>
            </a:extLst>
          </p:cNvPr>
          <p:cNvSpPr txBox="1"/>
          <p:nvPr/>
        </p:nvSpPr>
        <p:spPr>
          <a:xfrm>
            <a:off x="331155" y="1872945"/>
            <a:ext cx="1132114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4000" dirty="0"/>
              <a:t> 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bank transfer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debit/credit card via CCF payment line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card payment via swipe machine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cash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monthly financial return form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all client sessions (attended, cancelled, did not attend, counsellor holiday)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alibri" panose="020F0502020204030204" pitchFamily="34" charset="0"/>
              <a:buChar char="X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cheque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DB9D9-FB0B-3E39-597F-7E94EBC00894}"/>
              </a:ext>
            </a:extLst>
          </p:cNvPr>
          <p:cNvSpPr txBox="1"/>
          <p:nvPr/>
        </p:nvSpPr>
        <p:spPr>
          <a:xfrm>
            <a:off x="228600" y="755581"/>
            <a:ext cx="5873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 Collection and Reporting</a:t>
            </a:r>
          </a:p>
        </p:txBody>
      </p:sp>
    </p:spTree>
    <p:extLst>
      <p:ext uri="{BB962C8B-B14F-4D97-AF65-F5344CB8AC3E}">
        <p14:creationId xmlns:p14="http://schemas.microsoft.com/office/powerpoint/2010/main" val="2535198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DDD32-A4AB-B0AA-867F-A40C50134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1C9F55-BE61-36F1-EF8A-D7F2B43BA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40" y="0"/>
            <a:ext cx="4075981" cy="151116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37B0136-739B-BA43-06B1-947477AAC1FE}"/>
              </a:ext>
            </a:extLst>
          </p:cNvPr>
          <p:cNvCxnSpPr/>
          <p:nvPr/>
        </p:nvCxnSpPr>
        <p:spPr>
          <a:xfrm>
            <a:off x="331155" y="1486729"/>
            <a:ext cx="11321142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F42BF02-964E-7A7A-80C6-8AE5CA550ED4}"/>
              </a:ext>
            </a:extLst>
          </p:cNvPr>
          <p:cNvSpPr txBox="1"/>
          <p:nvPr/>
        </p:nvSpPr>
        <p:spPr>
          <a:xfrm>
            <a:off x="229971" y="1511163"/>
            <a:ext cx="69452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Intake: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Registration £20 fixed (collected by admin)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Session £55 standard (negotiated by intake assessor)</a:t>
            </a:r>
          </a:p>
          <a:p>
            <a:pPr lvl="1"/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Counselling session: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£55 standard (negotiated by intake assessor)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Anything below £35 needs to be checked with Head of Counselling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Renegotiated annually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353D93-7E6F-8614-6B7E-8FB9AD7DF227}"/>
              </a:ext>
            </a:extLst>
          </p:cNvPr>
          <p:cNvSpPr txBox="1"/>
          <p:nvPr/>
        </p:nvSpPr>
        <p:spPr>
          <a:xfrm>
            <a:off x="228600" y="755581"/>
            <a:ext cx="5259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Counselling Session Fees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Hands of person using credit card reader">
            <a:extLst>
              <a:ext uri="{FF2B5EF4-FFF2-40B4-BE49-F238E27FC236}">
                <a16:creationId xmlns:a16="http://schemas.microsoft.com/office/drawing/2014/main" id="{FA18D5D4-D149-D346-B78B-24DB6648E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193" y="2425007"/>
            <a:ext cx="4419396" cy="294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15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826F9-0BC0-2A54-36F2-6230FAE2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5C035B-FD5F-8BBD-BA0F-6194B3E39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40" y="0"/>
            <a:ext cx="4075981" cy="151116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BA37DE-1B39-D3CC-0CFA-368A762AD43C}"/>
              </a:ext>
            </a:extLst>
          </p:cNvPr>
          <p:cNvCxnSpPr/>
          <p:nvPr/>
        </p:nvCxnSpPr>
        <p:spPr>
          <a:xfrm>
            <a:off x="331155" y="1486729"/>
            <a:ext cx="11321142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2D126E4-512C-384E-F354-EFF053814760}"/>
              </a:ext>
            </a:extLst>
          </p:cNvPr>
          <p:cNvSpPr txBox="1"/>
          <p:nvPr/>
        </p:nvSpPr>
        <p:spPr>
          <a:xfrm>
            <a:off x="331155" y="1657536"/>
            <a:ext cx="1132114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don’t feel comfortable charging clients?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My client can’t afford/doesn’t want to pay?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and when should I collect the money?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My client misses sessions?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My client does not attend (DNA)?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My client can’t attend at the same time each week?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My client offers to pay extra every so often?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C1F421-2CE8-E349-CE85-11EAB58742F9}"/>
              </a:ext>
            </a:extLst>
          </p:cNvPr>
          <p:cNvSpPr txBox="1"/>
          <p:nvPr/>
        </p:nvSpPr>
        <p:spPr>
          <a:xfrm>
            <a:off x="228600" y="755581"/>
            <a:ext cx="2324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if….?</a:t>
            </a:r>
          </a:p>
        </p:txBody>
      </p:sp>
    </p:spTree>
    <p:extLst>
      <p:ext uri="{BB962C8B-B14F-4D97-AF65-F5344CB8AC3E}">
        <p14:creationId xmlns:p14="http://schemas.microsoft.com/office/powerpoint/2010/main" val="3862251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6" id="{E6E46E83-AD74-4845-AF78-9ED074459D83}" vid="{7504A3DC-E07E-A344-B766-095EE6BDE3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79E84FFF24D744AD13093E1C38EE24" ma:contentTypeVersion="18" ma:contentTypeDescription="Create a new document." ma:contentTypeScope="" ma:versionID="02fe811174266c18c1766d28e6239011">
  <xsd:schema xmlns:xsd="http://www.w3.org/2001/XMLSchema" xmlns:xs="http://www.w3.org/2001/XMLSchema" xmlns:p="http://schemas.microsoft.com/office/2006/metadata/properties" xmlns:ns2="2c6d22cb-3c2e-4396-a462-5f74fa2bfc6e" xmlns:ns3="b868b819-c12b-41f3-bc77-8d5e4ffe60ab" targetNamespace="http://schemas.microsoft.com/office/2006/metadata/properties" ma:root="true" ma:fieldsID="ca554cf26049871d82fe64af38e579c3" ns2:_="" ns3:_="">
    <xsd:import namespace="2c6d22cb-3c2e-4396-a462-5f74fa2bfc6e"/>
    <xsd:import namespace="b868b819-c12b-41f3-bc77-8d5e4ffe60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d22cb-3c2e-4396-a462-5f74fa2bfc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abdc3e-3498-447e-b2d9-eefbc625f7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68b819-c12b-41f3-bc77-8d5e4ffe60a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e04e228-0669-419a-a8e7-067b2531c5d2}" ma:internalName="TaxCatchAll" ma:showField="CatchAllData" ma:web="b868b819-c12b-41f3-bc77-8d5e4ffe60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868b819-c12b-41f3-bc77-8d5e4ffe60ab" xsi:nil="true"/>
    <lcf76f155ced4ddcb4097134ff3c332f xmlns="2c6d22cb-3c2e-4396-a462-5f74fa2bfc6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19D1904-945C-456F-9495-7D10A1A5A86F}"/>
</file>

<file path=customXml/itemProps2.xml><?xml version="1.0" encoding="utf-8"?>
<ds:datastoreItem xmlns:ds="http://schemas.openxmlformats.org/officeDocument/2006/customXml" ds:itemID="{495D71FC-9D87-457D-B8BE-0B143B413987}"/>
</file>

<file path=customXml/itemProps3.xml><?xml version="1.0" encoding="utf-8"?>
<ds:datastoreItem xmlns:ds="http://schemas.openxmlformats.org/officeDocument/2006/customXml" ds:itemID="{6F4746FB-9685-4B07-B117-F80B4F27BEA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683</Words>
  <Application>Microsoft Office PowerPoint</Application>
  <PresentationFormat>Widescreen</PresentationFormat>
  <Paragraphs>127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Emilie CCF</dc:creator>
  <cp:lastModifiedBy>Lucy Ansell</cp:lastModifiedBy>
  <cp:revision>9</cp:revision>
  <dcterms:created xsi:type="dcterms:W3CDTF">2025-10-13T15:16:54Z</dcterms:created>
  <dcterms:modified xsi:type="dcterms:W3CDTF">2025-10-21T11:38:15Z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0x0101007F79E84FFF24D744AD13093E1C38EE24</vt:lpwstr>
  </property>
</Properties>
</file>