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10"/>
    <p:restoredTop sz="94624"/>
  </p:normalViewPr>
  <p:slideViewPr>
    <p:cSldViewPr snapToGrid="0">
      <p:cViewPr varScale="1">
        <p:scale>
          <a:sx n="90" d="100"/>
          <a:sy n="90" d="100"/>
        </p:scale>
        <p:origin x="20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E9589-F7BC-FD97-F731-0D06EB134D6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61CD9E5-32C1-E839-FEDC-5E8B6A17B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96E77E04-A126-D134-E64D-FDE9BAC399C2}"/>
              </a:ext>
            </a:extLst>
          </p:cNvPr>
          <p:cNvSpPr>
            <a:spLocks noGrp="1"/>
          </p:cNvSpPr>
          <p:nvPr>
            <p:ph type="dt" sz="half" idx="10"/>
          </p:nvPr>
        </p:nvSpPr>
        <p:spPr/>
        <p:txBody>
          <a:bodyPr/>
          <a:lstStyle/>
          <a:p>
            <a:fld id="{7B193CF8-E584-6C4A-9A7C-88C744086B0D}" type="datetimeFigureOut">
              <a:rPr lang="en-US" smtClean="0"/>
              <a:t>10/21/2025</a:t>
            </a:fld>
            <a:endParaRPr lang="en-US"/>
          </a:p>
        </p:txBody>
      </p:sp>
      <p:sp>
        <p:nvSpPr>
          <p:cNvPr id="5" name="Footer Placeholder 4">
            <a:extLst>
              <a:ext uri="{FF2B5EF4-FFF2-40B4-BE49-F238E27FC236}">
                <a16:creationId xmlns:a16="http://schemas.microsoft.com/office/drawing/2014/main" id="{927E9BE5-4CFF-67FE-9E8F-5609FD5D03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1899EA-EB0C-01C7-E46D-E876D540CD59}"/>
              </a:ext>
            </a:extLst>
          </p:cNvPr>
          <p:cNvSpPr>
            <a:spLocks noGrp="1"/>
          </p:cNvSpPr>
          <p:nvPr>
            <p:ph type="sldNum" sz="quarter" idx="12"/>
          </p:nvPr>
        </p:nvSpPr>
        <p:spPr/>
        <p:txBody>
          <a:bodyPr/>
          <a:lstStyle/>
          <a:p>
            <a:fld id="{D22E6AC2-437F-BD44-981A-6074A7344F02}" type="slidenum">
              <a:rPr lang="en-US" smtClean="0"/>
              <a:t>‹#›</a:t>
            </a:fld>
            <a:endParaRPr lang="en-US"/>
          </a:p>
        </p:txBody>
      </p:sp>
    </p:spTree>
    <p:extLst>
      <p:ext uri="{BB962C8B-B14F-4D97-AF65-F5344CB8AC3E}">
        <p14:creationId xmlns:p14="http://schemas.microsoft.com/office/powerpoint/2010/main" val="2730672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6FBEE-6BA5-BDF4-70B6-1B0100FDC17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59851E6-F1FA-36C3-7693-DE008EC81DB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18CEFE1-A793-54F6-CBA3-0E5E776950F8}"/>
              </a:ext>
            </a:extLst>
          </p:cNvPr>
          <p:cNvSpPr>
            <a:spLocks noGrp="1"/>
          </p:cNvSpPr>
          <p:nvPr>
            <p:ph type="dt" sz="half" idx="10"/>
          </p:nvPr>
        </p:nvSpPr>
        <p:spPr/>
        <p:txBody>
          <a:bodyPr/>
          <a:lstStyle/>
          <a:p>
            <a:fld id="{7B193CF8-E584-6C4A-9A7C-88C744086B0D}" type="datetimeFigureOut">
              <a:rPr lang="en-US" smtClean="0"/>
              <a:t>10/21/2025</a:t>
            </a:fld>
            <a:endParaRPr lang="en-US"/>
          </a:p>
        </p:txBody>
      </p:sp>
      <p:sp>
        <p:nvSpPr>
          <p:cNvPr id="5" name="Footer Placeholder 4">
            <a:extLst>
              <a:ext uri="{FF2B5EF4-FFF2-40B4-BE49-F238E27FC236}">
                <a16:creationId xmlns:a16="http://schemas.microsoft.com/office/drawing/2014/main" id="{C5B6C352-292D-15F0-ED7D-AE691692B7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757614-0178-6DA3-BEF2-54212A6572D8}"/>
              </a:ext>
            </a:extLst>
          </p:cNvPr>
          <p:cNvSpPr>
            <a:spLocks noGrp="1"/>
          </p:cNvSpPr>
          <p:nvPr>
            <p:ph type="sldNum" sz="quarter" idx="12"/>
          </p:nvPr>
        </p:nvSpPr>
        <p:spPr/>
        <p:txBody>
          <a:bodyPr/>
          <a:lstStyle/>
          <a:p>
            <a:fld id="{D22E6AC2-437F-BD44-981A-6074A7344F02}" type="slidenum">
              <a:rPr lang="en-US" smtClean="0"/>
              <a:t>‹#›</a:t>
            </a:fld>
            <a:endParaRPr lang="en-US"/>
          </a:p>
        </p:txBody>
      </p:sp>
    </p:spTree>
    <p:extLst>
      <p:ext uri="{BB962C8B-B14F-4D97-AF65-F5344CB8AC3E}">
        <p14:creationId xmlns:p14="http://schemas.microsoft.com/office/powerpoint/2010/main" val="2564080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998E98-15E9-B321-12EB-1F5711A63AA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961E3B5-3BD4-F0CF-86A7-2ED5089CAEF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4F0D9E3-847C-9B23-C6C7-D1F55B5BD90E}"/>
              </a:ext>
            </a:extLst>
          </p:cNvPr>
          <p:cNvSpPr>
            <a:spLocks noGrp="1"/>
          </p:cNvSpPr>
          <p:nvPr>
            <p:ph type="dt" sz="half" idx="10"/>
          </p:nvPr>
        </p:nvSpPr>
        <p:spPr/>
        <p:txBody>
          <a:bodyPr/>
          <a:lstStyle/>
          <a:p>
            <a:fld id="{7B193CF8-E584-6C4A-9A7C-88C744086B0D}" type="datetimeFigureOut">
              <a:rPr lang="en-US" smtClean="0"/>
              <a:t>10/21/2025</a:t>
            </a:fld>
            <a:endParaRPr lang="en-US"/>
          </a:p>
        </p:txBody>
      </p:sp>
      <p:sp>
        <p:nvSpPr>
          <p:cNvPr id="5" name="Footer Placeholder 4">
            <a:extLst>
              <a:ext uri="{FF2B5EF4-FFF2-40B4-BE49-F238E27FC236}">
                <a16:creationId xmlns:a16="http://schemas.microsoft.com/office/drawing/2014/main" id="{2F61F386-9070-96D2-C624-7DFF2AAF1C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39D378-E559-C545-2FE9-9668C4BC610E}"/>
              </a:ext>
            </a:extLst>
          </p:cNvPr>
          <p:cNvSpPr>
            <a:spLocks noGrp="1"/>
          </p:cNvSpPr>
          <p:nvPr>
            <p:ph type="sldNum" sz="quarter" idx="12"/>
          </p:nvPr>
        </p:nvSpPr>
        <p:spPr/>
        <p:txBody>
          <a:bodyPr/>
          <a:lstStyle/>
          <a:p>
            <a:fld id="{D22E6AC2-437F-BD44-981A-6074A7344F02}" type="slidenum">
              <a:rPr lang="en-US" smtClean="0"/>
              <a:t>‹#›</a:t>
            </a:fld>
            <a:endParaRPr lang="en-US"/>
          </a:p>
        </p:txBody>
      </p:sp>
    </p:spTree>
    <p:extLst>
      <p:ext uri="{BB962C8B-B14F-4D97-AF65-F5344CB8AC3E}">
        <p14:creationId xmlns:p14="http://schemas.microsoft.com/office/powerpoint/2010/main" val="536195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0B8D1-3D68-986A-92DF-57DC377CA41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7056447-CD8B-D0F7-AE22-5C216FA6D77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BF7B3BE-8DC8-337C-775A-F748C76FBB5E}"/>
              </a:ext>
            </a:extLst>
          </p:cNvPr>
          <p:cNvSpPr>
            <a:spLocks noGrp="1"/>
          </p:cNvSpPr>
          <p:nvPr>
            <p:ph type="dt" sz="half" idx="10"/>
          </p:nvPr>
        </p:nvSpPr>
        <p:spPr/>
        <p:txBody>
          <a:bodyPr/>
          <a:lstStyle/>
          <a:p>
            <a:fld id="{7B193CF8-E584-6C4A-9A7C-88C744086B0D}" type="datetimeFigureOut">
              <a:rPr lang="en-US" smtClean="0"/>
              <a:t>10/21/2025</a:t>
            </a:fld>
            <a:endParaRPr lang="en-US"/>
          </a:p>
        </p:txBody>
      </p:sp>
      <p:sp>
        <p:nvSpPr>
          <p:cNvPr id="5" name="Footer Placeholder 4">
            <a:extLst>
              <a:ext uri="{FF2B5EF4-FFF2-40B4-BE49-F238E27FC236}">
                <a16:creationId xmlns:a16="http://schemas.microsoft.com/office/drawing/2014/main" id="{B070BB69-196B-AFE8-C3CB-8DF65BA046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6031EB-B321-B880-99D8-6D8040076722}"/>
              </a:ext>
            </a:extLst>
          </p:cNvPr>
          <p:cNvSpPr>
            <a:spLocks noGrp="1"/>
          </p:cNvSpPr>
          <p:nvPr>
            <p:ph type="sldNum" sz="quarter" idx="12"/>
          </p:nvPr>
        </p:nvSpPr>
        <p:spPr/>
        <p:txBody>
          <a:bodyPr/>
          <a:lstStyle/>
          <a:p>
            <a:fld id="{D22E6AC2-437F-BD44-981A-6074A7344F02}" type="slidenum">
              <a:rPr lang="en-US" smtClean="0"/>
              <a:t>‹#›</a:t>
            </a:fld>
            <a:endParaRPr lang="en-US"/>
          </a:p>
        </p:txBody>
      </p:sp>
    </p:spTree>
    <p:extLst>
      <p:ext uri="{BB962C8B-B14F-4D97-AF65-F5344CB8AC3E}">
        <p14:creationId xmlns:p14="http://schemas.microsoft.com/office/powerpoint/2010/main" val="352842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228E6-F044-BC43-BB65-53AD8F6EC5C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A88F73B-FF01-DE2D-243C-A05A73DE7F7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1D16C6B-3497-7364-9ED7-68CB77417C62}"/>
              </a:ext>
            </a:extLst>
          </p:cNvPr>
          <p:cNvSpPr>
            <a:spLocks noGrp="1"/>
          </p:cNvSpPr>
          <p:nvPr>
            <p:ph type="dt" sz="half" idx="10"/>
          </p:nvPr>
        </p:nvSpPr>
        <p:spPr/>
        <p:txBody>
          <a:bodyPr/>
          <a:lstStyle/>
          <a:p>
            <a:fld id="{7B193CF8-E584-6C4A-9A7C-88C744086B0D}" type="datetimeFigureOut">
              <a:rPr lang="en-US" smtClean="0"/>
              <a:t>10/21/2025</a:t>
            </a:fld>
            <a:endParaRPr lang="en-US"/>
          </a:p>
        </p:txBody>
      </p:sp>
      <p:sp>
        <p:nvSpPr>
          <p:cNvPr id="5" name="Footer Placeholder 4">
            <a:extLst>
              <a:ext uri="{FF2B5EF4-FFF2-40B4-BE49-F238E27FC236}">
                <a16:creationId xmlns:a16="http://schemas.microsoft.com/office/drawing/2014/main" id="{FA8866CC-DE9D-BFD0-A630-B9CE9AAAC4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F1B99B-4579-DE72-7B38-879B8404AC02}"/>
              </a:ext>
            </a:extLst>
          </p:cNvPr>
          <p:cNvSpPr>
            <a:spLocks noGrp="1"/>
          </p:cNvSpPr>
          <p:nvPr>
            <p:ph type="sldNum" sz="quarter" idx="12"/>
          </p:nvPr>
        </p:nvSpPr>
        <p:spPr/>
        <p:txBody>
          <a:bodyPr/>
          <a:lstStyle/>
          <a:p>
            <a:fld id="{D22E6AC2-437F-BD44-981A-6074A7344F02}" type="slidenum">
              <a:rPr lang="en-US" smtClean="0"/>
              <a:t>‹#›</a:t>
            </a:fld>
            <a:endParaRPr lang="en-US"/>
          </a:p>
        </p:txBody>
      </p:sp>
    </p:spTree>
    <p:extLst>
      <p:ext uri="{BB962C8B-B14F-4D97-AF65-F5344CB8AC3E}">
        <p14:creationId xmlns:p14="http://schemas.microsoft.com/office/powerpoint/2010/main" val="3472883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57C77-DC4C-3462-A194-FB170F99E67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BCB050B-ED0F-F9EC-93E0-337F6F234F4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50596F8-97DD-4F2A-4714-9FC69D7A8E7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1B0CB39-A481-9A08-048A-A6309CAFDCF3}"/>
              </a:ext>
            </a:extLst>
          </p:cNvPr>
          <p:cNvSpPr>
            <a:spLocks noGrp="1"/>
          </p:cNvSpPr>
          <p:nvPr>
            <p:ph type="dt" sz="half" idx="10"/>
          </p:nvPr>
        </p:nvSpPr>
        <p:spPr/>
        <p:txBody>
          <a:bodyPr/>
          <a:lstStyle/>
          <a:p>
            <a:fld id="{7B193CF8-E584-6C4A-9A7C-88C744086B0D}" type="datetimeFigureOut">
              <a:rPr lang="en-US" smtClean="0"/>
              <a:t>10/21/2025</a:t>
            </a:fld>
            <a:endParaRPr lang="en-US"/>
          </a:p>
        </p:txBody>
      </p:sp>
      <p:sp>
        <p:nvSpPr>
          <p:cNvPr id="6" name="Footer Placeholder 5">
            <a:extLst>
              <a:ext uri="{FF2B5EF4-FFF2-40B4-BE49-F238E27FC236}">
                <a16:creationId xmlns:a16="http://schemas.microsoft.com/office/drawing/2014/main" id="{E2013549-C6D0-FDEE-540B-F4CE0168B9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F19989-A182-0A7A-CDFE-BFA7CF3E6823}"/>
              </a:ext>
            </a:extLst>
          </p:cNvPr>
          <p:cNvSpPr>
            <a:spLocks noGrp="1"/>
          </p:cNvSpPr>
          <p:nvPr>
            <p:ph type="sldNum" sz="quarter" idx="12"/>
          </p:nvPr>
        </p:nvSpPr>
        <p:spPr/>
        <p:txBody>
          <a:bodyPr/>
          <a:lstStyle/>
          <a:p>
            <a:fld id="{D22E6AC2-437F-BD44-981A-6074A7344F02}" type="slidenum">
              <a:rPr lang="en-US" smtClean="0"/>
              <a:t>‹#›</a:t>
            </a:fld>
            <a:endParaRPr lang="en-US"/>
          </a:p>
        </p:txBody>
      </p:sp>
    </p:spTree>
    <p:extLst>
      <p:ext uri="{BB962C8B-B14F-4D97-AF65-F5344CB8AC3E}">
        <p14:creationId xmlns:p14="http://schemas.microsoft.com/office/powerpoint/2010/main" val="3948151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5D6E-003F-B09A-600E-E46DAD54D0D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A351202-EF08-5614-BEB1-0A39941768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DA3CCF0-6784-00C8-BD04-769579C6271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7EA104D-9211-6F55-CFDA-B5A5986A18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36424F1-04CB-CBB3-926A-82F819CC431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AC16536-95BD-E6B7-187D-5048B23281CA}"/>
              </a:ext>
            </a:extLst>
          </p:cNvPr>
          <p:cNvSpPr>
            <a:spLocks noGrp="1"/>
          </p:cNvSpPr>
          <p:nvPr>
            <p:ph type="dt" sz="half" idx="10"/>
          </p:nvPr>
        </p:nvSpPr>
        <p:spPr/>
        <p:txBody>
          <a:bodyPr/>
          <a:lstStyle/>
          <a:p>
            <a:fld id="{7B193CF8-E584-6C4A-9A7C-88C744086B0D}" type="datetimeFigureOut">
              <a:rPr lang="en-US" smtClean="0"/>
              <a:t>10/21/2025</a:t>
            </a:fld>
            <a:endParaRPr lang="en-US"/>
          </a:p>
        </p:txBody>
      </p:sp>
      <p:sp>
        <p:nvSpPr>
          <p:cNvPr id="8" name="Footer Placeholder 7">
            <a:extLst>
              <a:ext uri="{FF2B5EF4-FFF2-40B4-BE49-F238E27FC236}">
                <a16:creationId xmlns:a16="http://schemas.microsoft.com/office/drawing/2014/main" id="{DE3D88ED-222E-5D07-64AD-9772A9FE8D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40723D-E4BD-A526-EABD-4BC356B1F04C}"/>
              </a:ext>
            </a:extLst>
          </p:cNvPr>
          <p:cNvSpPr>
            <a:spLocks noGrp="1"/>
          </p:cNvSpPr>
          <p:nvPr>
            <p:ph type="sldNum" sz="quarter" idx="12"/>
          </p:nvPr>
        </p:nvSpPr>
        <p:spPr/>
        <p:txBody>
          <a:bodyPr/>
          <a:lstStyle/>
          <a:p>
            <a:fld id="{D22E6AC2-437F-BD44-981A-6074A7344F02}" type="slidenum">
              <a:rPr lang="en-US" smtClean="0"/>
              <a:t>‹#›</a:t>
            </a:fld>
            <a:endParaRPr lang="en-US"/>
          </a:p>
        </p:txBody>
      </p:sp>
    </p:spTree>
    <p:extLst>
      <p:ext uri="{BB962C8B-B14F-4D97-AF65-F5344CB8AC3E}">
        <p14:creationId xmlns:p14="http://schemas.microsoft.com/office/powerpoint/2010/main" val="657031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21EEE-3EA2-CAED-8677-F02E9DA5001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928B410-8DE7-AA47-0954-7ACE451414D7}"/>
              </a:ext>
            </a:extLst>
          </p:cNvPr>
          <p:cNvSpPr>
            <a:spLocks noGrp="1"/>
          </p:cNvSpPr>
          <p:nvPr>
            <p:ph type="dt" sz="half" idx="10"/>
          </p:nvPr>
        </p:nvSpPr>
        <p:spPr/>
        <p:txBody>
          <a:bodyPr/>
          <a:lstStyle/>
          <a:p>
            <a:fld id="{7B193CF8-E584-6C4A-9A7C-88C744086B0D}" type="datetimeFigureOut">
              <a:rPr lang="en-US" smtClean="0"/>
              <a:t>10/21/2025</a:t>
            </a:fld>
            <a:endParaRPr lang="en-US"/>
          </a:p>
        </p:txBody>
      </p:sp>
      <p:sp>
        <p:nvSpPr>
          <p:cNvPr id="4" name="Footer Placeholder 3">
            <a:extLst>
              <a:ext uri="{FF2B5EF4-FFF2-40B4-BE49-F238E27FC236}">
                <a16:creationId xmlns:a16="http://schemas.microsoft.com/office/drawing/2014/main" id="{07894EBF-FAAB-8DEA-F5E0-D098E0CB7B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3E2AD0-9850-9C4B-831E-2B3EAA8BD904}"/>
              </a:ext>
            </a:extLst>
          </p:cNvPr>
          <p:cNvSpPr>
            <a:spLocks noGrp="1"/>
          </p:cNvSpPr>
          <p:nvPr>
            <p:ph type="sldNum" sz="quarter" idx="12"/>
          </p:nvPr>
        </p:nvSpPr>
        <p:spPr/>
        <p:txBody>
          <a:bodyPr/>
          <a:lstStyle/>
          <a:p>
            <a:fld id="{D22E6AC2-437F-BD44-981A-6074A7344F02}" type="slidenum">
              <a:rPr lang="en-US" smtClean="0"/>
              <a:t>‹#›</a:t>
            </a:fld>
            <a:endParaRPr lang="en-US"/>
          </a:p>
        </p:txBody>
      </p:sp>
    </p:spTree>
    <p:extLst>
      <p:ext uri="{BB962C8B-B14F-4D97-AF65-F5344CB8AC3E}">
        <p14:creationId xmlns:p14="http://schemas.microsoft.com/office/powerpoint/2010/main" val="1910711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F48515-74C7-1DC7-1B89-F2BD8F81F676}"/>
              </a:ext>
            </a:extLst>
          </p:cNvPr>
          <p:cNvSpPr>
            <a:spLocks noGrp="1"/>
          </p:cNvSpPr>
          <p:nvPr>
            <p:ph type="dt" sz="half" idx="10"/>
          </p:nvPr>
        </p:nvSpPr>
        <p:spPr/>
        <p:txBody>
          <a:bodyPr/>
          <a:lstStyle/>
          <a:p>
            <a:fld id="{7B193CF8-E584-6C4A-9A7C-88C744086B0D}" type="datetimeFigureOut">
              <a:rPr lang="en-US" smtClean="0"/>
              <a:t>10/21/2025</a:t>
            </a:fld>
            <a:endParaRPr lang="en-US"/>
          </a:p>
        </p:txBody>
      </p:sp>
      <p:sp>
        <p:nvSpPr>
          <p:cNvPr id="3" name="Footer Placeholder 2">
            <a:extLst>
              <a:ext uri="{FF2B5EF4-FFF2-40B4-BE49-F238E27FC236}">
                <a16:creationId xmlns:a16="http://schemas.microsoft.com/office/drawing/2014/main" id="{336C6001-AC97-8098-1342-21A7E0101D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09D158-9EA3-A9F7-3C19-E59A0FCBD411}"/>
              </a:ext>
            </a:extLst>
          </p:cNvPr>
          <p:cNvSpPr>
            <a:spLocks noGrp="1"/>
          </p:cNvSpPr>
          <p:nvPr>
            <p:ph type="sldNum" sz="quarter" idx="12"/>
          </p:nvPr>
        </p:nvSpPr>
        <p:spPr/>
        <p:txBody>
          <a:bodyPr/>
          <a:lstStyle/>
          <a:p>
            <a:fld id="{D22E6AC2-437F-BD44-981A-6074A7344F02}" type="slidenum">
              <a:rPr lang="en-US" smtClean="0"/>
              <a:t>‹#›</a:t>
            </a:fld>
            <a:endParaRPr lang="en-US"/>
          </a:p>
        </p:txBody>
      </p:sp>
    </p:spTree>
    <p:extLst>
      <p:ext uri="{BB962C8B-B14F-4D97-AF65-F5344CB8AC3E}">
        <p14:creationId xmlns:p14="http://schemas.microsoft.com/office/powerpoint/2010/main" val="292974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ECD4A-EE17-B2E4-FD62-B3830B75774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B452DDB-609F-D49E-9A22-3160D1993F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CD23E23-70FE-7942-8150-B0CC138F34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A02D3AA-C510-637E-2677-B00038BDFB7B}"/>
              </a:ext>
            </a:extLst>
          </p:cNvPr>
          <p:cNvSpPr>
            <a:spLocks noGrp="1"/>
          </p:cNvSpPr>
          <p:nvPr>
            <p:ph type="dt" sz="half" idx="10"/>
          </p:nvPr>
        </p:nvSpPr>
        <p:spPr/>
        <p:txBody>
          <a:bodyPr/>
          <a:lstStyle/>
          <a:p>
            <a:fld id="{7B193CF8-E584-6C4A-9A7C-88C744086B0D}" type="datetimeFigureOut">
              <a:rPr lang="en-US" smtClean="0"/>
              <a:t>10/21/2025</a:t>
            </a:fld>
            <a:endParaRPr lang="en-US"/>
          </a:p>
        </p:txBody>
      </p:sp>
      <p:sp>
        <p:nvSpPr>
          <p:cNvPr id="6" name="Footer Placeholder 5">
            <a:extLst>
              <a:ext uri="{FF2B5EF4-FFF2-40B4-BE49-F238E27FC236}">
                <a16:creationId xmlns:a16="http://schemas.microsoft.com/office/drawing/2014/main" id="{C41BCDFF-1248-81F8-7F11-99C2033F8C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07034C-537E-0566-BE3B-DFD3AB14B698}"/>
              </a:ext>
            </a:extLst>
          </p:cNvPr>
          <p:cNvSpPr>
            <a:spLocks noGrp="1"/>
          </p:cNvSpPr>
          <p:nvPr>
            <p:ph type="sldNum" sz="quarter" idx="12"/>
          </p:nvPr>
        </p:nvSpPr>
        <p:spPr/>
        <p:txBody>
          <a:bodyPr/>
          <a:lstStyle/>
          <a:p>
            <a:fld id="{D22E6AC2-437F-BD44-981A-6074A7344F02}" type="slidenum">
              <a:rPr lang="en-US" smtClean="0"/>
              <a:t>‹#›</a:t>
            </a:fld>
            <a:endParaRPr lang="en-US"/>
          </a:p>
        </p:txBody>
      </p:sp>
    </p:spTree>
    <p:extLst>
      <p:ext uri="{BB962C8B-B14F-4D97-AF65-F5344CB8AC3E}">
        <p14:creationId xmlns:p14="http://schemas.microsoft.com/office/powerpoint/2010/main" val="4114824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243B2-A737-FA3C-37C2-37DEFB33C57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A356563-E6AF-D176-D066-2FC556B669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a:extLst>
              <a:ext uri="{FF2B5EF4-FFF2-40B4-BE49-F238E27FC236}">
                <a16:creationId xmlns:a16="http://schemas.microsoft.com/office/drawing/2014/main" id="{B265DA88-72A3-40E0-7962-B8FBA7CF5D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DCB9C13-C221-083B-08C6-03B4D2698612}"/>
              </a:ext>
            </a:extLst>
          </p:cNvPr>
          <p:cNvSpPr>
            <a:spLocks noGrp="1"/>
          </p:cNvSpPr>
          <p:nvPr>
            <p:ph type="dt" sz="half" idx="10"/>
          </p:nvPr>
        </p:nvSpPr>
        <p:spPr/>
        <p:txBody>
          <a:bodyPr/>
          <a:lstStyle/>
          <a:p>
            <a:fld id="{7B193CF8-E584-6C4A-9A7C-88C744086B0D}" type="datetimeFigureOut">
              <a:rPr lang="en-US" smtClean="0"/>
              <a:t>10/21/2025</a:t>
            </a:fld>
            <a:endParaRPr lang="en-US"/>
          </a:p>
        </p:txBody>
      </p:sp>
      <p:sp>
        <p:nvSpPr>
          <p:cNvPr id="6" name="Footer Placeholder 5">
            <a:extLst>
              <a:ext uri="{FF2B5EF4-FFF2-40B4-BE49-F238E27FC236}">
                <a16:creationId xmlns:a16="http://schemas.microsoft.com/office/drawing/2014/main" id="{B8225D2D-015D-EB37-7FC1-F7BCCCF5E5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92D6FE-33AA-C152-095C-CA59A18F802A}"/>
              </a:ext>
            </a:extLst>
          </p:cNvPr>
          <p:cNvSpPr>
            <a:spLocks noGrp="1"/>
          </p:cNvSpPr>
          <p:nvPr>
            <p:ph type="sldNum" sz="quarter" idx="12"/>
          </p:nvPr>
        </p:nvSpPr>
        <p:spPr/>
        <p:txBody>
          <a:bodyPr/>
          <a:lstStyle/>
          <a:p>
            <a:fld id="{D22E6AC2-437F-BD44-981A-6074A7344F02}" type="slidenum">
              <a:rPr lang="en-US" smtClean="0"/>
              <a:t>‹#›</a:t>
            </a:fld>
            <a:endParaRPr lang="en-US"/>
          </a:p>
        </p:txBody>
      </p:sp>
    </p:spTree>
    <p:extLst>
      <p:ext uri="{BB962C8B-B14F-4D97-AF65-F5344CB8AC3E}">
        <p14:creationId xmlns:p14="http://schemas.microsoft.com/office/powerpoint/2010/main" val="2652219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C8480A-E4DB-DADC-8B51-3F71C78F3F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EAF93BD-0BC8-C0C2-2646-402858DC8A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34E6572-1106-082C-1499-37E6B77DF9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B193CF8-E584-6C4A-9A7C-88C744086B0D}" type="datetimeFigureOut">
              <a:rPr lang="en-US" smtClean="0"/>
              <a:t>10/21/2025</a:t>
            </a:fld>
            <a:endParaRPr lang="en-US"/>
          </a:p>
        </p:txBody>
      </p:sp>
      <p:sp>
        <p:nvSpPr>
          <p:cNvPr id="5" name="Footer Placeholder 4">
            <a:extLst>
              <a:ext uri="{FF2B5EF4-FFF2-40B4-BE49-F238E27FC236}">
                <a16:creationId xmlns:a16="http://schemas.microsoft.com/office/drawing/2014/main" id="{E1060CFC-2404-73F0-006E-6C5761E05B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FC5A995-C26E-4FEA-544C-FD80E9E82F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22E6AC2-437F-BD44-981A-6074A7344F02}" type="slidenum">
              <a:rPr lang="en-US" smtClean="0"/>
              <a:t>‹#›</a:t>
            </a:fld>
            <a:endParaRPr lang="en-US"/>
          </a:p>
        </p:txBody>
      </p:sp>
    </p:spTree>
    <p:extLst>
      <p:ext uri="{BB962C8B-B14F-4D97-AF65-F5344CB8AC3E}">
        <p14:creationId xmlns:p14="http://schemas.microsoft.com/office/powerpoint/2010/main" val="39674161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tiff"/><Relationship Id="rId1" Type="http://schemas.openxmlformats.org/officeDocument/2006/relationships/slideLayout" Target="../slideLayouts/slideLayout7.xml"/><Relationship Id="rId4" Type="http://schemas.openxmlformats.org/officeDocument/2006/relationships/hyperlink" Target="http://ccmit.mit.edu/problem-solving/"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bacp.co.uk/media/2031/bacp-ethical-decision-making-in-context-counselling-professions-fact-sheet-gpia044.pdf" TargetMode="External"/><Relationship Id="rId7" Type="http://schemas.openxmlformats.org/officeDocument/2006/relationships/hyperlink" Target="https://www.pexels.com/photo/pile-of-five-books-51342/" TargetMode="External"/><Relationship Id="rId2" Type="http://schemas.openxmlformats.org/officeDocument/2006/relationships/image" Target="../media/image1.tiff"/><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hyperlink" Target="mailto:https://www.bacp.co.uk/events-and-resources/ethics-and-standards/" TargetMode="External"/><Relationship Id="rId4" Type="http://schemas.openxmlformats.org/officeDocument/2006/relationships/hyperlink" Target="https://www.bacp.co.uk/media/3858/bacp-ethical-decision-making.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tiff"/><Relationship Id="rId1" Type="http://schemas.openxmlformats.org/officeDocument/2006/relationships/slideLayout" Target="../slideLayouts/slideLayout7.xml"/><Relationship Id="rId5" Type="http://schemas.openxmlformats.org/officeDocument/2006/relationships/hyperlink" Target="https://creativecommons.org/licenses/by-sa/3.0/" TargetMode="External"/><Relationship Id="rId4" Type="http://schemas.openxmlformats.org/officeDocument/2006/relationships/hyperlink" Target="https://www.picpedia.org/highway-signs/o/objectives.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EB13374-BB4D-C2D9-B0A0-F50CC075F474}"/>
              </a:ext>
            </a:extLst>
          </p:cNvPr>
          <p:cNvPicPr>
            <a:picLocks noChangeAspect="1"/>
          </p:cNvPicPr>
          <p:nvPr/>
        </p:nvPicPr>
        <p:blipFill>
          <a:blip r:embed="rId2"/>
          <a:stretch>
            <a:fillRect/>
          </a:stretch>
        </p:blipFill>
        <p:spPr>
          <a:xfrm>
            <a:off x="339917" y="2291580"/>
            <a:ext cx="5962911" cy="2210739"/>
          </a:xfrm>
          <a:prstGeom prst="rect">
            <a:avLst/>
          </a:prstGeom>
        </p:spPr>
      </p:pic>
      <p:sp>
        <p:nvSpPr>
          <p:cNvPr id="7" name="TextBox 6">
            <a:extLst>
              <a:ext uri="{FF2B5EF4-FFF2-40B4-BE49-F238E27FC236}">
                <a16:creationId xmlns:a16="http://schemas.microsoft.com/office/drawing/2014/main" id="{7D241A59-EA00-05E3-0DA0-1DA700B97F86}"/>
              </a:ext>
            </a:extLst>
          </p:cNvPr>
          <p:cNvSpPr txBox="1"/>
          <p:nvPr/>
        </p:nvSpPr>
        <p:spPr>
          <a:xfrm>
            <a:off x="6477000" y="1195349"/>
            <a:ext cx="4657939" cy="4031873"/>
          </a:xfrm>
          <a:prstGeom prst="rect">
            <a:avLst/>
          </a:prstGeom>
          <a:solidFill>
            <a:schemeClr val="accent6">
              <a:lumMod val="20000"/>
              <a:lumOff val="80000"/>
            </a:schemeClr>
          </a:solidFill>
        </p:spPr>
        <p:txBody>
          <a:bodyPr wrap="square" rtlCol="0">
            <a:spAutoFit/>
          </a:bodyPr>
          <a:lstStyle/>
          <a:p>
            <a:r>
              <a:rPr lang="en-US" b="1" dirty="0">
                <a:solidFill>
                  <a:schemeClr val="bg1">
                    <a:lumMod val="50000"/>
                  </a:schemeClr>
                </a:solidFill>
                <a:latin typeface="Arial" panose="020B0604020202020204" pitchFamily="34" charset="0"/>
                <a:cs typeface="Arial" panose="020B0604020202020204" pitchFamily="34" charset="0"/>
              </a:rPr>
              <a:t>Diploma in Psychodynamic Counselling</a:t>
            </a:r>
          </a:p>
          <a:p>
            <a:r>
              <a:rPr lang="en-US" b="1" dirty="0">
                <a:solidFill>
                  <a:schemeClr val="bg1">
                    <a:lumMod val="50000"/>
                  </a:schemeClr>
                </a:solidFill>
                <a:latin typeface="Arial" panose="020B0604020202020204" pitchFamily="34" charset="0"/>
                <a:cs typeface="Arial" panose="020B0604020202020204" pitchFamily="34" charset="0"/>
              </a:rPr>
              <a:t>Clinical Year 1</a:t>
            </a:r>
            <a:endParaRPr lang="en-US" b="1" dirty="0">
              <a:solidFill>
                <a:schemeClr val="accent6">
                  <a:lumMod val="75000"/>
                </a:schemeClr>
              </a:solidFill>
              <a:latin typeface="Arial" panose="020B0604020202020204" pitchFamily="34" charset="0"/>
              <a:cs typeface="Arial" panose="020B0604020202020204" pitchFamily="34" charset="0"/>
            </a:endParaRPr>
          </a:p>
          <a:p>
            <a:endParaRPr lang="en-US" sz="2800" b="1" dirty="0">
              <a:solidFill>
                <a:schemeClr val="accent6">
                  <a:lumMod val="75000"/>
                </a:schemeClr>
              </a:solidFill>
              <a:latin typeface="Arial" panose="020B0604020202020204" pitchFamily="34" charset="0"/>
              <a:cs typeface="Arial" panose="020B0604020202020204" pitchFamily="34" charset="0"/>
            </a:endParaRPr>
          </a:p>
          <a:p>
            <a:endParaRPr lang="en-US" sz="2800" b="1" dirty="0">
              <a:solidFill>
                <a:schemeClr val="accent6">
                  <a:lumMod val="75000"/>
                </a:schemeClr>
              </a:solidFill>
              <a:latin typeface="Arial" panose="020B0604020202020204" pitchFamily="34" charset="0"/>
              <a:cs typeface="Arial" panose="020B0604020202020204" pitchFamily="34" charset="0"/>
            </a:endParaRPr>
          </a:p>
          <a:p>
            <a:r>
              <a:rPr lang="en-US" sz="2800" b="1" dirty="0">
                <a:solidFill>
                  <a:schemeClr val="accent6">
                    <a:lumMod val="75000"/>
                  </a:schemeClr>
                </a:solidFill>
                <a:latin typeface="Arial" panose="020B0604020202020204" pitchFamily="34" charset="0"/>
                <a:cs typeface="Arial" panose="020B0604020202020204" pitchFamily="34" charset="0"/>
              </a:rPr>
              <a:t>Ethical Decision-Making Workshop</a:t>
            </a:r>
          </a:p>
          <a:p>
            <a:endParaRPr lang="en-US" b="1" dirty="0">
              <a:solidFill>
                <a:schemeClr val="accent6">
                  <a:lumMod val="75000"/>
                </a:schemeClr>
              </a:solidFill>
              <a:latin typeface="Arial" panose="020B0604020202020204" pitchFamily="34" charset="0"/>
              <a:cs typeface="Arial" panose="020B0604020202020204" pitchFamily="34" charset="0"/>
            </a:endParaRPr>
          </a:p>
          <a:p>
            <a:endParaRPr lang="en-US" b="1" dirty="0">
              <a:solidFill>
                <a:schemeClr val="accent6">
                  <a:lumMod val="75000"/>
                </a:schemeClr>
              </a:solidFill>
              <a:latin typeface="Arial" panose="020B0604020202020204" pitchFamily="34" charset="0"/>
              <a:cs typeface="Arial" panose="020B0604020202020204" pitchFamily="34" charset="0"/>
            </a:endParaRPr>
          </a:p>
          <a:p>
            <a:endParaRPr lang="en-US" b="1" dirty="0">
              <a:solidFill>
                <a:schemeClr val="accent6">
                  <a:lumMod val="75000"/>
                </a:schemeClr>
              </a:solidFill>
              <a:latin typeface="Arial" panose="020B0604020202020204" pitchFamily="34" charset="0"/>
              <a:cs typeface="Arial" panose="020B0604020202020204" pitchFamily="34" charset="0"/>
            </a:endParaRPr>
          </a:p>
          <a:p>
            <a:r>
              <a:rPr lang="en-US" dirty="0">
                <a:solidFill>
                  <a:schemeClr val="bg1">
                    <a:lumMod val="50000"/>
                  </a:schemeClr>
                </a:solidFill>
                <a:latin typeface="Arial" panose="020B0604020202020204" pitchFamily="34" charset="0"/>
                <a:cs typeface="Arial" panose="020B0604020202020204" pitchFamily="34" charset="0"/>
              </a:rPr>
              <a:t>Saturday 18</a:t>
            </a:r>
            <a:r>
              <a:rPr lang="en-US" baseline="30000" dirty="0">
                <a:solidFill>
                  <a:schemeClr val="bg1">
                    <a:lumMod val="50000"/>
                  </a:schemeClr>
                </a:solidFill>
                <a:latin typeface="Arial" panose="020B0604020202020204" pitchFamily="34" charset="0"/>
                <a:cs typeface="Arial" panose="020B0604020202020204" pitchFamily="34" charset="0"/>
              </a:rPr>
              <a:t>th</a:t>
            </a:r>
            <a:r>
              <a:rPr lang="en-US" dirty="0">
                <a:solidFill>
                  <a:schemeClr val="bg1">
                    <a:lumMod val="50000"/>
                  </a:schemeClr>
                </a:solidFill>
                <a:latin typeface="Arial" panose="020B0604020202020204" pitchFamily="34" charset="0"/>
                <a:cs typeface="Arial" panose="020B0604020202020204" pitchFamily="34" charset="0"/>
              </a:rPr>
              <a:t> October 2025</a:t>
            </a:r>
          </a:p>
          <a:p>
            <a:r>
              <a:rPr lang="en-US" dirty="0">
                <a:solidFill>
                  <a:schemeClr val="bg1">
                    <a:lumMod val="50000"/>
                  </a:schemeClr>
                </a:solidFill>
                <a:latin typeface="Arial" panose="020B0604020202020204" pitchFamily="34" charset="0"/>
                <a:cs typeface="Arial" panose="020B0604020202020204" pitchFamily="34" charset="0"/>
              </a:rPr>
              <a:t>13:30 – 16:00</a:t>
            </a:r>
          </a:p>
          <a:p>
            <a:r>
              <a:rPr lang="en-US" dirty="0">
                <a:solidFill>
                  <a:schemeClr val="bg1">
                    <a:lumMod val="50000"/>
                  </a:schemeClr>
                </a:solidFill>
                <a:latin typeface="Arial" panose="020B0604020202020204" pitchFamily="34" charset="0"/>
                <a:cs typeface="Arial" panose="020B0604020202020204" pitchFamily="34" charset="0"/>
              </a:rPr>
              <a:t>Liz Meader</a:t>
            </a:r>
          </a:p>
        </p:txBody>
      </p:sp>
    </p:spTree>
    <p:extLst>
      <p:ext uri="{BB962C8B-B14F-4D97-AF65-F5344CB8AC3E}">
        <p14:creationId xmlns:p14="http://schemas.microsoft.com/office/powerpoint/2010/main" val="2314088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08F9B-78C8-A747-6144-5F495A4E487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0ED9C790-9F19-32FD-25AC-4D6F7CA988E8}"/>
              </a:ext>
            </a:extLst>
          </p:cNvPr>
          <p:cNvPicPr>
            <a:picLocks noChangeAspect="1"/>
          </p:cNvPicPr>
          <p:nvPr/>
        </p:nvPicPr>
        <p:blipFill>
          <a:blip r:embed="rId2"/>
          <a:stretch>
            <a:fillRect/>
          </a:stretch>
        </p:blipFill>
        <p:spPr>
          <a:xfrm>
            <a:off x="7971640" y="0"/>
            <a:ext cx="4075981" cy="1511163"/>
          </a:xfrm>
          <a:prstGeom prst="rect">
            <a:avLst/>
          </a:prstGeom>
        </p:spPr>
      </p:pic>
      <p:cxnSp>
        <p:nvCxnSpPr>
          <p:cNvPr id="4" name="Straight Connector 3">
            <a:extLst>
              <a:ext uri="{FF2B5EF4-FFF2-40B4-BE49-F238E27FC236}">
                <a16:creationId xmlns:a16="http://schemas.microsoft.com/office/drawing/2014/main" id="{B3EFECC4-6112-CE13-B7E3-DE5EF40F6628}"/>
              </a:ext>
            </a:extLst>
          </p:cNvPr>
          <p:cNvCxnSpPr/>
          <p:nvPr/>
        </p:nvCxnSpPr>
        <p:spPr>
          <a:xfrm>
            <a:off x="331155" y="1486729"/>
            <a:ext cx="11321142"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6197BC9-D814-309B-3758-2FDCB88BA740}"/>
              </a:ext>
            </a:extLst>
          </p:cNvPr>
          <p:cNvSpPr txBox="1"/>
          <p:nvPr/>
        </p:nvSpPr>
        <p:spPr>
          <a:xfrm>
            <a:off x="331155" y="673452"/>
            <a:ext cx="5718232" cy="584775"/>
          </a:xfrm>
          <a:prstGeom prst="rect">
            <a:avLst/>
          </a:prstGeom>
          <a:noFill/>
        </p:spPr>
        <p:txBody>
          <a:bodyPr wrap="none" rtlCol="0">
            <a:spAutoFit/>
          </a:bodyPr>
          <a:lstStyle/>
          <a:p>
            <a:r>
              <a:rPr lang="en-US" sz="3200" b="1" dirty="0">
                <a:solidFill>
                  <a:schemeClr val="accent6">
                    <a:lumMod val="75000"/>
                  </a:schemeClr>
                </a:solidFill>
                <a:latin typeface="Arial" panose="020B0604020202020204" pitchFamily="34" charset="0"/>
                <a:cs typeface="Arial" panose="020B0604020202020204" pitchFamily="34" charset="0"/>
              </a:rPr>
              <a:t>Decision Making Framework</a:t>
            </a:r>
          </a:p>
        </p:txBody>
      </p:sp>
      <p:sp>
        <p:nvSpPr>
          <p:cNvPr id="3" name="Arrow: Pentagon 2">
            <a:extLst>
              <a:ext uri="{FF2B5EF4-FFF2-40B4-BE49-F238E27FC236}">
                <a16:creationId xmlns:a16="http://schemas.microsoft.com/office/drawing/2014/main" id="{95483A61-C6F6-F77E-D055-189D0E88D211}"/>
              </a:ext>
            </a:extLst>
          </p:cNvPr>
          <p:cNvSpPr/>
          <p:nvPr/>
        </p:nvSpPr>
        <p:spPr>
          <a:xfrm>
            <a:off x="6639747" y="2527063"/>
            <a:ext cx="1503440" cy="2491179"/>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6" name="TextBox 5">
            <a:extLst>
              <a:ext uri="{FF2B5EF4-FFF2-40B4-BE49-F238E27FC236}">
                <a16:creationId xmlns:a16="http://schemas.microsoft.com/office/drawing/2014/main" id="{B89F901F-7D75-B34A-FE8D-138D2ADA5B1D}"/>
              </a:ext>
            </a:extLst>
          </p:cNvPr>
          <p:cNvSpPr txBox="1"/>
          <p:nvPr/>
        </p:nvSpPr>
        <p:spPr>
          <a:xfrm>
            <a:off x="6639747" y="3007820"/>
            <a:ext cx="1503440" cy="1323439"/>
          </a:xfrm>
          <a:prstGeom prst="rect">
            <a:avLst/>
          </a:prstGeom>
          <a:noFill/>
        </p:spPr>
        <p:txBody>
          <a:bodyPr wrap="square">
            <a:spAutoFit/>
          </a:bodyPr>
          <a:lstStyle/>
          <a:p>
            <a:r>
              <a:rPr lang="en-GB" sz="1600" b="1" dirty="0">
                <a:solidFill>
                  <a:schemeClr val="accent2">
                    <a:lumMod val="50000"/>
                  </a:schemeClr>
                </a:solidFill>
              </a:rPr>
              <a:t>Review options and determine course of action</a:t>
            </a:r>
          </a:p>
        </p:txBody>
      </p:sp>
      <p:sp>
        <p:nvSpPr>
          <p:cNvPr id="7" name="TextBox 6">
            <a:extLst>
              <a:ext uri="{FF2B5EF4-FFF2-40B4-BE49-F238E27FC236}">
                <a16:creationId xmlns:a16="http://schemas.microsoft.com/office/drawing/2014/main" id="{557BCB1A-5A2B-FD05-811F-EB85B9AFE466}"/>
              </a:ext>
            </a:extLst>
          </p:cNvPr>
          <p:cNvSpPr txBox="1"/>
          <p:nvPr/>
        </p:nvSpPr>
        <p:spPr>
          <a:xfrm>
            <a:off x="8166914" y="2013275"/>
            <a:ext cx="2363631" cy="830997"/>
          </a:xfrm>
          <a:prstGeom prst="rect">
            <a:avLst/>
          </a:prstGeom>
          <a:noFill/>
        </p:spPr>
        <p:txBody>
          <a:bodyPr wrap="square" rtlCol="0">
            <a:spAutoFit/>
          </a:bodyPr>
          <a:lstStyle/>
          <a:p>
            <a:r>
              <a:rPr lang="en-GB" sz="1600" b="1" dirty="0">
                <a:solidFill>
                  <a:schemeClr val="accent2">
                    <a:lumMod val="50000"/>
                  </a:schemeClr>
                </a:solidFill>
                <a:latin typeface="Arial" panose="020B0604020202020204" pitchFamily="34" charset="0"/>
                <a:cs typeface="Arial" panose="020B0604020202020204" pitchFamily="34" charset="0"/>
              </a:rPr>
              <a:t>Assess potential consequences</a:t>
            </a:r>
          </a:p>
          <a:p>
            <a:r>
              <a:rPr lang="en-GB" sz="1600" b="1" dirty="0">
                <a:solidFill>
                  <a:schemeClr val="accent2">
                    <a:lumMod val="50000"/>
                  </a:schemeClr>
                </a:solidFill>
                <a:latin typeface="Arial" panose="020B0604020202020204" pitchFamily="34" charset="0"/>
                <a:cs typeface="Arial" panose="020B0604020202020204" pitchFamily="34" charset="0"/>
              </a:rPr>
              <a:t> on all parties</a:t>
            </a:r>
          </a:p>
        </p:txBody>
      </p:sp>
      <p:sp>
        <p:nvSpPr>
          <p:cNvPr id="8" name="TextBox 7">
            <a:extLst>
              <a:ext uri="{FF2B5EF4-FFF2-40B4-BE49-F238E27FC236}">
                <a16:creationId xmlns:a16="http://schemas.microsoft.com/office/drawing/2014/main" id="{2FCF25EF-4923-1602-974C-C7893D8E9F3F}"/>
              </a:ext>
            </a:extLst>
          </p:cNvPr>
          <p:cNvSpPr txBox="1"/>
          <p:nvPr/>
        </p:nvSpPr>
        <p:spPr>
          <a:xfrm>
            <a:off x="9103810" y="3772653"/>
            <a:ext cx="1685317" cy="338554"/>
          </a:xfrm>
          <a:prstGeom prst="rect">
            <a:avLst/>
          </a:prstGeom>
          <a:noFill/>
        </p:spPr>
        <p:txBody>
          <a:bodyPr wrap="square" rtlCol="0">
            <a:spAutoFit/>
          </a:bodyPr>
          <a:lstStyle/>
          <a:p>
            <a:r>
              <a:rPr lang="en-GB" sz="1600" b="1" dirty="0">
                <a:solidFill>
                  <a:schemeClr val="accent2">
                    <a:lumMod val="50000"/>
                  </a:schemeClr>
                </a:solidFill>
                <a:latin typeface="Arial" panose="020B0604020202020204" pitchFamily="34" charset="0"/>
                <a:cs typeface="Arial" panose="020B0604020202020204" pitchFamily="34" charset="0"/>
              </a:rPr>
              <a:t>Impact on me?</a:t>
            </a:r>
          </a:p>
        </p:txBody>
      </p:sp>
      <p:sp>
        <p:nvSpPr>
          <p:cNvPr id="9" name="TextBox 8">
            <a:extLst>
              <a:ext uri="{FF2B5EF4-FFF2-40B4-BE49-F238E27FC236}">
                <a16:creationId xmlns:a16="http://schemas.microsoft.com/office/drawing/2014/main" id="{DEAB3C68-2306-F309-BFB6-95F1D39D9F15}"/>
              </a:ext>
            </a:extLst>
          </p:cNvPr>
          <p:cNvSpPr txBox="1"/>
          <p:nvPr/>
        </p:nvSpPr>
        <p:spPr>
          <a:xfrm>
            <a:off x="8506072" y="4613319"/>
            <a:ext cx="1685317" cy="584775"/>
          </a:xfrm>
          <a:prstGeom prst="rect">
            <a:avLst/>
          </a:prstGeom>
          <a:noFill/>
        </p:spPr>
        <p:txBody>
          <a:bodyPr wrap="square" rtlCol="0">
            <a:spAutoFit/>
          </a:bodyPr>
          <a:lstStyle/>
          <a:p>
            <a:r>
              <a:rPr lang="en-GB" sz="1600" b="1" dirty="0">
                <a:solidFill>
                  <a:schemeClr val="accent2">
                    <a:lumMod val="50000"/>
                  </a:schemeClr>
                </a:solidFill>
                <a:latin typeface="Arial" panose="020B0604020202020204" pitchFamily="34" charset="0"/>
                <a:cs typeface="Arial" panose="020B0604020202020204" pitchFamily="34" charset="0"/>
              </a:rPr>
              <a:t>Impact on others?</a:t>
            </a:r>
          </a:p>
        </p:txBody>
      </p:sp>
      <p:sp>
        <p:nvSpPr>
          <p:cNvPr id="14" name="TextBox 13">
            <a:extLst>
              <a:ext uri="{FF2B5EF4-FFF2-40B4-BE49-F238E27FC236}">
                <a16:creationId xmlns:a16="http://schemas.microsoft.com/office/drawing/2014/main" id="{65942C9E-6FEF-A74D-A4D8-260D5E207103}"/>
              </a:ext>
            </a:extLst>
          </p:cNvPr>
          <p:cNvSpPr txBox="1"/>
          <p:nvPr/>
        </p:nvSpPr>
        <p:spPr>
          <a:xfrm>
            <a:off x="9103810" y="3137017"/>
            <a:ext cx="2046158" cy="369332"/>
          </a:xfrm>
          <a:prstGeom prst="rect">
            <a:avLst/>
          </a:prstGeom>
          <a:noFill/>
        </p:spPr>
        <p:txBody>
          <a:bodyPr wrap="square">
            <a:spAutoFit/>
          </a:bodyPr>
          <a:lstStyle/>
          <a:p>
            <a:r>
              <a:rPr lang="en-GB" b="1" dirty="0">
                <a:solidFill>
                  <a:schemeClr val="accent2">
                    <a:lumMod val="50000"/>
                  </a:schemeClr>
                </a:solidFill>
              </a:rPr>
              <a:t>Impact on client?</a:t>
            </a:r>
          </a:p>
        </p:txBody>
      </p:sp>
    </p:spTree>
    <p:extLst>
      <p:ext uri="{BB962C8B-B14F-4D97-AF65-F5344CB8AC3E}">
        <p14:creationId xmlns:p14="http://schemas.microsoft.com/office/powerpoint/2010/main" val="168719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7048D-8FE6-FFAE-A959-5C310D813B6F}"/>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11DDC9B6-9F6C-B44C-C8E5-99AE831A8376}"/>
              </a:ext>
            </a:extLst>
          </p:cNvPr>
          <p:cNvPicPr>
            <a:picLocks noChangeAspect="1"/>
          </p:cNvPicPr>
          <p:nvPr/>
        </p:nvPicPr>
        <p:blipFill>
          <a:blip r:embed="rId2"/>
          <a:stretch>
            <a:fillRect/>
          </a:stretch>
        </p:blipFill>
        <p:spPr>
          <a:xfrm>
            <a:off x="7971640" y="0"/>
            <a:ext cx="4075981" cy="1511163"/>
          </a:xfrm>
          <a:prstGeom prst="rect">
            <a:avLst/>
          </a:prstGeom>
        </p:spPr>
      </p:pic>
      <p:cxnSp>
        <p:nvCxnSpPr>
          <p:cNvPr id="4" name="Straight Connector 3">
            <a:extLst>
              <a:ext uri="{FF2B5EF4-FFF2-40B4-BE49-F238E27FC236}">
                <a16:creationId xmlns:a16="http://schemas.microsoft.com/office/drawing/2014/main" id="{4992DABC-FA40-3BC0-2F19-DEEC60F0A408}"/>
              </a:ext>
            </a:extLst>
          </p:cNvPr>
          <p:cNvCxnSpPr/>
          <p:nvPr/>
        </p:nvCxnSpPr>
        <p:spPr>
          <a:xfrm>
            <a:off x="331155" y="1486729"/>
            <a:ext cx="11321142"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C90703C-1305-58F4-7DA1-4D2465D62A38}"/>
              </a:ext>
            </a:extLst>
          </p:cNvPr>
          <p:cNvSpPr txBox="1"/>
          <p:nvPr/>
        </p:nvSpPr>
        <p:spPr>
          <a:xfrm>
            <a:off x="331155" y="673452"/>
            <a:ext cx="5718232" cy="584775"/>
          </a:xfrm>
          <a:prstGeom prst="rect">
            <a:avLst/>
          </a:prstGeom>
          <a:noFill/>
        </p:spPr>
        <p:txBody>
          <a:bodyPr wrap="none" rtlCol="0">
            <a:spAutoFit/>
          </a:bodyPr>
          <a:lstStyle/>
          <a:p>
            <a:r>
              <a:rPr lang="en-US" sz="3200" b="1" dirty="0">
                <a:solidFill>
                  <a:schemeClr val="accent6">
                    <a:lumMod val="75000"/>
                  </a:schemeClr>
                </a:solidFill>
                <a:latin typeface="Arial" panose="020B0604020202020204" pitchFamily="34" charset="0"/>
                <a:cs typeface="Arial" panose="020B0604020202020204" pitchFamily="34" charset="0"/>
              </a:rPr>
              <a:t>Decision Making Framework</a:t>
            </a:r>
          </a:p>
        </p:txBody>
      </p:sp>
      <p:sp>
        <p:nvSpPr>
          <p:cNvPr id="10" name="Arrow: Pentagon 2">
            <a:extLst>
              <a:ext uri="{FF2B5EF4-FFF2-40B4-BE49-F238E27FC236}">
                <a16:creationId xmlns:a16="http://schemas.microsoft.com/office/drawing/2014/main" id="{076C1204-9C50-C644-2A8B-0D28D06C8D2B}"/>
              </a:ext>
            </a:extLst>
          </p:cNvPr>
          <p:cNvSpPr/>
          <p:nvPr/>
        </p:nvSpPr>
        <p:spPr>
          <a:xfrm>
            <a:off x="8220535" y="2653622"/>
            <a:ext cx="1503440" cy="2491179"/>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2" name="TextBox 11">
            <a:extLst>
              <a:ext uri="{FF2B5EF4-FFF2-40B4-BE49-F238E27FC236}">
                <a16:creationId xmlns:a16="http://schemas.microsoft.com/office/drawing/2014/main" id="{163C16C4-F4AA-8EAA-7A23-14F4662DF360}"/>
              </a:ext>
            </a:extLst>
          </p:cNvPr>
          <p:cNvSpPr txBox="1"/>
          <p:nvPr/>
        </p:nvSpPr>
        <p:spPr>
          <a:xfrm>
            <a:off x="8220535" y="3429000"/>
            <a:ext cx="1503440" cy="923330"/>
          </a:xfrm>
          <a:prstGeom prst="rect">
            <a:avLst/>
          </a:prstGeom>
          <a:noFill/>
        </p:spPr>
        <p:txBody>
          <a:bodyPr wrap="square">
            <a:spAutoFit/>
          </a:bodyPr>
          <a:lstStyle/>
          <a:p>
            <a:r>
              <a:rPr lang="en-GB" sz="1800" b="1" dirty="0">
                <a:solidFill>
                  <a:schemeClr val="accent2">
                    <a:lumMod val="50000"/>
                  </a:schemeClr>
                </a:solidFill>
              </a:rPr>
              <a:t>Evaluate selected option</a:t>
            </a:r>
          </a:p>
        </p:txBody>
      </p:sp>
      <p:sp>
        <p:nvSpPr>
          <p:cNvPr id="15" name="TextBox 14">
            <a:extLst>
              <a:ext uri="{FF2B5EF4-FFF2-40B4-BE49-F238E27FC236}">
                <a16:creationId xmlns:a16="http://schemas.microsoft.com/office/drawing/2014/main" id="{AE346FC4-8D81-F0A2-178F-BE84A24EC407}"/>
              </a:ext>
            </a:extLst>
          </p:cNvPr>
          <p:cNvSpPr txBox="1"/>
          <p:nvPr/>
        </p:nvSpPr>
        <p:spPr>
          <a:xfrm>
            <a:off x="6817419" y="1859340"/>
            <a:ext cx="4309672" cy="338554"/>
          </a:xfrm>
          <a:prstGeom prst="rect">
            <a:avLst/>
          </a:prstGeom>
          <a:noFill/>
        </p:spPr>
        <p:txBody>
          <a:bodyPr wrap="square">
            <a:spAutoFit/>
          </a:bodyPr>
          <a:lstStyle/>
          <a:p>
            <a:r>
              <a:rPr lang="en-GB" sz="1600" b="1" dirty="0">
                <a:solidFill>
                  <a:schemeClr val="accent2">
                    <a:lumMod val="50000"/>
                  </a:schemeClr>
                </a:solidFill>
              </a:rPr>
              <a:t>Are there any ethical considerations?</a:t>
            </a:r>
          </a:p>
        </p:txBody>
      </p:sp>
      <p:sp>
        <p:nvSpPr>
          <p:cNvPr id="17" name="TextBox 16">
            <a:extLst>
              <a:ext uri="{FF2B5EF4-FFF2-40B4-BE49-F238E27FC236}">
                <a16:creationId xmlns:a16="http://schemas.microsoft.com/office/drawing/2014/main" id="{7A0881C2-473D-A578-5950-3B77A7EC3795}"/>
              </a:ext>
            </a:extLst>
          </p:cNvPr>
          <p:cNvSpPr txBox="1"/>
          <p:nvPr/>
        </p:nvSpPr>
        <p:spPr>
          <a:xfrm>
            <a:off x="10009630" y="2413337"/>
            <a:ext cx="1503440" cy="1569660"/>
          </a:xfrm>
          <a:prstGeom prst="rect">
            <a:avLst/>
          </a:prstGeom>
          <a:noFill/>
        </p:spPr>
        <p:txBody>
          <a:bodyPr wrap="square">
            <a:spAutoFit/>
          </a:bodyPr>
          <a:lstStyle/>
          <a:p>
            <a:r>
              <a:rPr lang="en-GB" sz="1600" b="1" dirty="0">
                <a:solidFill>
                  <a:schemeClr val="accent2">
                    <a:lumMod val="50000"/>
                  </a:schemeClr>
                </a:solidFill>
              </a:rPr>
              <a:t>Would I want this course of action reported in the press (publicity)?</a:t>
            </a:r>
          </a:p>
        </p:txBody>
      </p:sp>
      <p:sp>
        <p:nvSpPr>
          <p:cNvPr id="19" name="TextBox 18">
            <a:extLst>
              <a:ext uri="{FF2B5EF4-FFF2-40B4-BE49-F238E27FC236}">
                <a16:creationId xmlns:a16="http://schemas.microsoft.com/office/drawing/2014/main" id="{30C8FBB5-0438-AD50-C06F-1A40F95389F0}"/>
              </a:ext>
            </a:extLst>
          </p:cNvPr>
          <p:cNvSpPr txBox="1"/>
          <p:nvPr/>
        </p:nvSpPr>
        <p:spPr>
          <a:xfrm>
            <a:off x="10009630" y="4198440"/>
            <a:ext cx="1503440" cy="2308324"/>
          </a:xfrm>
          <a:prstGeom prst="rect">
            <a:avLst/>
          </a:prstGeom>
          <a:noFill/>
        </p:spPr>
        <p:txBody>
          <a:bodyPr wrap="square">
            <a:spAutoFit/>
          </a:bodyPr>
          <a:lstStyle/>
          <a:p>
            <a:r>
              <a:rPr lang="en-GB" sz="1600" b="1" dirty="0">
                <a:solidFill>
                  <a:schemeClr val="accent2">
                    <a:lumMod val="50000"/>
                  </a:schemeClr>
                </a:solidFill>
              </a:rPr>
              <a:t>Would I recommend this course of action to another counsellor in the same situation (universality?)</a:t>
            </a:r>
          </a:p>
        </p:txBody>
      </p:sp>
      <p:sp>
        <p:nvSpPr>
          <p:cNvPr id="21" name="TextBox 20">
            <a:extLst>
              <a:ext uri="{FF2B5EF4-FFF2-40B4-BE49-F238E27FC236}">
                <a16:creationId xmlns:a16="http://schemas.microsoft.com/office/drawing/2014/main" id="{D4C4D656-92FD-1873-386C-8437EF5777C0}"/>
              </a:ext>
            </a:extLst>
          </p:cNvPr>
          <p:cNvSpPr txBox="1"/>
          <p:nvPr/>
        </p:nvSpPr>
        <p:spPr>
          <a:xfrm>
            <a:off x="7667469" y="5381570"/>
            <a:ext cx="1836295" cy="1077218"/>
          </a:xfrm>
          <a:prstGeom prst="rect">
            <a:avLst/>
          </a:prstGeom>
          <a:noFill/>
        </p:spPr>
        <p:txBody>
          <a:bodyPr wrap="square">
            <a:spAutoFit/>
          </a:bodyPr>
          <a:lstStyle/>
          <a:p>
            <a:r>
              <a:rPr lang="en-GB" sz="1600" b="1" dirty="0">
                <a:solidFill>
                  <a:schemeClr val="accent2">
                    <a:lumMod val="50000"/>
                  </a:schemeClr>
                </a:solidFill>
              </a:rPr>
              <a:t>Would I treat others the same in this situation (justice)? </a:t>
            </a:r>
          </a:p>
        </p:txBody>
      </p:sp>
      <p:sp>
        <p:nvSpPr>
          <p:cNvPr id="22" name="Arrow: Left 31">
            <a:extLst>
              <a:ext uri="{FF2B5EF4-FFF2-40B4-BE49-F238E27FC236}">
                <a16:creationId xmlns:a16="http://schemas.microsoft.com/office/drawing/2014/main" id="{D1C15D36-CB2F-5DA5-DF80-C6BD67849565}"/>
              </a:ext>
            </a:extLst>
          </p:cNvPr>
          <p:cNvSpPr/>
          <p:nvPr/>
        </p:nvSpPr>
        <p:spPr>
          <a:xfrm>
            <a:off x="4563747" y="3738589"/>
            <a:ext cx="2583608" cy="488815"/>
          </a:xfrm>
          <a:prstGeom prst="leftArrow">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GB" sz="1350">
              <a:solidFill>
                <a:srgbClr val="92D050"/>
              </a:solidFill>
            </a:endParaRPr>
          </a:p>
        </p:txBody>
      </p:sp>
      <p:sp>
        <p:nvSpPr>
          <p:cNvPr id="23" name="Arrow: Pentagon 12">
            <a:extLst>
              <a:ext uri="{FF2B5EF4-FFF2-40B4-BE49-F238E27FC236}">
                <a16:creationId xmlns:a16="http://schemas.microsoft.com/office/drawing/2014/main" id="{DF4083F5-D649-806F-E66C-66991747C88F}"/>
              </a:ext>
            </a:extLst>
          </p:cNvPr>
          <p:cNvSpPr/>
          <p:nvPr/>
        </p:nvSpPr>
        <p:spPr>
          <a:xfrm>
            <a:off x="1752104" y="2779208"/>
            <a:ext cx="1872263" cy="2663436"/>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accent2">
                  <a:lumMod val="50000"/>
                </a:schemeClr>
              </a:solidFill>
            </a:endParaRPr>
          </a:p>
        </p:txBody>
      </p:sp>
      <p:sp>
        <p:nvSpPr>
          <p:cNvPr id="24" name="TextBox 23">
            <a:extLst>
              <a:ext uri="{FF2B5EF4-FFF2-40B4-BE49-F238E27FC236}">
                <a16:creationId xmlns:a16="http://schemas.microsoft.com/office/drawing/2014/main" id="{B051A95A-5EF2-2B1D-8CE3-E7518A6E5F74}"/>
              </a:ext>
            </a:extLst>
          </p:cNvPr>
          <p:cNvSpPr txBox="1"/>
          <p:nvPr/>
        </p:nvSpPr>
        <p:spPr>
          <a:xfrm flipH="1">
            <a:off x="1872385" y="3429000"/>
            <a:ext cx="1305530" cy="1323439"/>
          </a:xfrm>
          <a:prstGeom prst="rect">
            <a:avLst/>
          </a:prstGeom>
          <a:noFill/>
        </p:spPr>
        <p:txBody>
          <a:bodyPr wrap="square" rtlCol="0">
            <a:spAutoFit/>
          </a:bodyPr>
          <a:lstStyle/>
          <a:p>
            <a:r>
              <a:rPr lang="en-GB" sz="1600" b="1" dirty="0">
                <a:solidFill>
                  <a:schemeClr val="accent2">
                    <a:lumMod val="50000"/>
                  </a:schemeClr>
                </a:solidFill>
              </a:rPr>
              <a:t>Identify sources of assistance,</a:t>
            </a:r>
          </a:p>
          <a:p>
            <a:r>
              <a:rPr lang="en-GB" sz="1600" b="1" dirty="0">
                <a:solidFill>
                  <a:schemeClr val="accent2">
                    <a:lumMod val="50000"/>
                  </a:schemeClr>
                </a:solidFill>
              </a:rPr>
              <a:t>guidance, support</a:t>
            </a:r>
          </a:p>
        </p:txBody>
      </p:sp>
    </p:spTree>
    <p:extLst>
      <p:ext uri="{BB962C8B-B14F-4D97-AF65-F5344CB8AC3E}">
        <p14:creationId xmlns:p14="http://schemas.microsoft.com/office/powerpoint/2010/main" val="3492216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B57431-892D-1E56-A3B4-26F7ABEBF23D}"/>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954829C9-5D79-97FE-9D5B-839CD8C11D89}"/>
              </a:ext>
            </a:extLst>
          </p:cNvPr>
          <p:cNvPicPr>
            <a:picLocks noChangeAspect="1"/>
          </p:cNvPicPr>
          <p:nvPr/>
        </p:nvPicPr>
        <p:blipFill>
          <a:blip r:embed="rId2"/>
          <a:stretch>
            <a:fillRect/>
          </a:stretch>
        </p:blipFill>
        <p:spPr>
          <a:xfrm>
            <a:off x="7971640" y="0"/>
            <a:ext cx="4075981" cy="1511163"/>
          </a:xfrm>
          <a:prstGeom prst="rect">
            <a:avLst/>
          </a:prstGeom>
        </p:spPr>
      </p:pic>
      <p:cxnSp>
        <p:nvCxnSpPr>
          <p:cNvPr id="4" name="Straight Connector 3">
            <a:extLst>
              <a:ext uri="{FF2B5EF4-FFF2-40B4-BE49-F238E27FC236}">
                <a16:creationId xmlns:a16="http://schemas.microsoft.com/office/drawing/2014/main" id="{97A59584-E8D8-0C35-BCA2-364A2E12E28E}"/>
              </a:ext>
            </a:extLst>
          </p:cNvPr>
          <p:cNvCxnSpPr/>
          <p:nvPr/>
        </p:nvCxnSpPr>
        <p:spPr>
          <a:xfrm>
            <a:off x="331155" y="1486729"/>
            <a:ext cx="11321142"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1A7D78E-7803-A881-F26E-F6757E158569}"/>
              </a:ext>
            </a:extLst>
          </p:cNvPr>
          <p:cNvSpPr txBox="1"/>
          <p:nvPr/>
        </p:nvSpPr>
        <p:spPr>
          <a:xfrm>
            <a:off x="331155" y="673452"/>
            <a:ext cx="5718232" cy="584775"/>
          </a:xfrm>
          <a:prstGeom prst="rect">
            <a:avLst/>
          </a:prstGeom>
          <a:noFill/>
        </p:spPr>
        <p:txBody>
          <a:bodyPr wrap="none" rtlCol="0">
            <a:spAutoFit/>
          </a:bodyPr>
          <a:lstStyle/>
          <a:p>
            <a:r>
              <a:rPr lang="en-US" sz="3200" b="1" dirty="0">
                <a:solidFill>
                  <a:schemeClr val="accent6">
                    <a:lumMod val="75000"/>
                  </a:schemeClr>
                </a:solidFill>
                <a:latin typeface="Arial" panose="020B0604020202020204" pitchFamily="34" charset="0"/>
                <a:cs typeface="Arial" panose="020B0604020202020204" pitchFamily="34" charset="0"/>
              </a:rPr>
              <a:t>Decision Making Framework</a:t>
            </a:r>
          </a:p>
        </p:txBody>
      </p:sp>
      <p:sp>
        <p:nvSpPr>
          <p:cNvPr id="14" name="Arrow: Pentagon 2">
            <a:extLst>
              <a:ext uri="{FF2B5EF4-FFF2-40B4-BE49-F238E27FC236}">
                <a16:creationId xmlns:a16="http://schemas.microsoft.com/office/drawing/2014/main" id="{85228C33-E649-F24D-F7D2-22DD884A21C5}"/>
              </a:ext>
            </a:extLst>
          </p:cNvPr>
          <p:cNvSpPr/>
          <p:nvPr/>
        </p:nvSpPr>
        <p:spPr>
          <a:xfrm>
            <a:off x="332077" y="2308849"/>
            <a:ext cx="1503440" cy="2491179"/>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2" name="TextBox 21">
            <a:extLst>
              <a:ext uri="{FF2B5EF4-FFF2-40B4-BE49-F238E27FC236}">
                <a16:creationId xmlns:a16="http://schemas.microsoft.com/office/drawing/2014/main" id="{C6336D88-9C34-EAA5-59DE-1EC012AA10DA}"/>
              </a:ext>
            </a:extLst>
          </p:cNvPr>
          <p:cNvSpPr txBox="1"/>
          <p:nvPr/>
        </p:nvSpPr>
        <p:spPr>
          <a:xfrm>
            <a:off x="331155" y="3220912"/>
            <a:ext cx="1380506" cy="830997"/>
          </a:xfrm>
          <a:prstGeom prst="rect">
            <a:avLst/>
          </a:prstGeom>
          <a:noFill/>
        </p:spPr>
        <p:txBody>
          <a:bodyPr wrap="none" rtlCol="0">
            <a:spAutoFit/>
          </a:bodyPr>
          <a:lstStyle/>
          <a:p>
            <a:r>
              <a:rPr lang="en-US" sz="1600" b="1" dirty="0">
                <a:solidFill>
                  <a:schemeClr val="accent2">
                    <a:lumMod val="50000"/>
                  </a:schemeClr>
                </a:solidFill>
                <a:latin typeface="Arial" panose="020B0604020202020204" pitchFamily="34" charset="0"/>
                <a:cs typeface="Arial" panose="020B0604020202020204" pitchFamily="34" charset="0"/>
              </a:rPr>
              <a:t>Understand </a:t>
            </a:r>
          </a:p>
          <a:p>
            <a:r>
              <a:rPr lang="en-US" sz="1600" b="1" dirty="0">
                <a:solidFill>
                  <a:schemeClr val="accent2">
                    <a:lumMod val="50000"/>
                  </a:schemeClr>
                </a:solidFill>
                <a:latin typeface="Arial" panose="020B0604020202020204" pitchFamily="34" charset="0"/>
                <a:cs typeface="Arial" panose="020B0604020202020204" pitchFamily="34" charset="0"/>
              </a:rPr>
              <a:t>the</a:t>
            </a:r>
          </a:p>
          <a:p>
            <a:r>
              <a:rPr lang="en-US" sz="1600" b="1" dirty="0">
                <a:solidFill>
                  <a:schemeClr val="accent2">
                    <a:lumMod val="50000"/>
                  </a:schemeClr>
                </a:solidFill>
                <a:latin typeface="Arial" panose="020B0604020202020204" pitchFamily="34" charset="0"/>
                <a:cs typeface="Arial" panose="020B0604020202020204" pitchFamily="34" charset="0"/>
              </a:rPr>
              <a:t>problem</a:t>
            </a:r>
          </a:p>
        </p:txBody>
      </p:sp>
      <p:sp>
        <p:nvSpPr>
          <p:cNvPr id="23" name="Arrow: Pentagon 2">
            <a:extLst>
              <a:ext uri="{FF2B5EF4-FFF2-40B4-BE49-F238E27FC236}">
                <a16:creationId xmlns:a16="http://schemas.microsoft.com/office/drawing/2014/main" id="{F3FA3B31-C65D-A04C-6380-3C4235753235}"/>
              </a:ext>
            </a:extLst>
          </p:cNvPr>
          <p:cNvSpPr/>
          <p:nvPr/>
        </p:nvSpPr>
        <p:spPr>
          <a:xfrm>
            <a:off x="1866357" y="2310829"/>
            <a:ext cx="1503440" cy="2491179"/>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6" name="TextBox 25">
            <a:extLst>
              <a:ext uri="{FF2B5EF4-FFF2-40B4-BE49-F238E27FC236}">
                <a16:creationId xmlns:a16="http://schemas.microsoft.com/office/drawing/2014/main" id="{51F1EEB5-0032-94D2-F10A-D91F252A658D}"/>
              </a:ext>
            </a:extLst>
          </p:cNvPr>
          <p:cNvSpPr txBox="1"/>
          <p:nvPr/>
        </p:nvSpPr>
        <p:spPr>
          <a:xfrm>
            <a:off x="1864412" y="2953371"/>
            <a:ext cx="1290706" cy="1246495"/>
          </a:xfrm>
          <a:prstGeom prst="rect">
            <a:avLst/>
          </a:prstGeom>
          <a:noFill/>
        </p:spPr>
        <p:txBody>
          <a:bodyPr wrap="square" rtlCol="0">
            <a:spAutoFit/>
          </a:bodyPr>
          <a:lstStyle/>
          <a:p>
            <a:r>
              <a:rPr lang="en-US" sz="1500" b="1" dirty="0">
                <a:solidFill>
                  <a:schemeClr val="accent2">
                    <a:lumMod val="50000"/>
                  </a:schemeClr>
                </a:solidFill>
                <a:latin typeface="Arial" panose="020B0604020202020204" pitchFamily="34" charset="0"/>
                <a:cs typeface="Arial" panose="020B0604020202020204" pitchFamily="34" charset="0"/>
              </a:rPr>
              <a:t>Identify </a:t>
            </a:r>
          </a:p>
          <a:p>
            <a:r>
              <a:rPr lang="en-US" sz="1500" b="1" dirty="0">
                <a:solidFill>
                  <a:schemeClr val="accent2">
                    <a:lumMod val="50000"/>
                  </a:schemeClr>
                </a:solidFill>
                <a:latin typeface="Arial" panose="020B0604020202020204" pitchFamily="34" charset="0"/>
                <a:cs typeface="Arial" panose="020B0604020202020204" pitchFamily="34" charset="0"/>
              </a:rPr>
              <a:t>sources of assistance, guidance, support</a:t>
            </a:r>
          </a:p>
        </p:txBody>
      </p:sp>
      <p:sp>
        <p:nvSpPr>
          <p:cNvPr id="27" name="TextBox 26">
            <a:extLst>
              <a:ext uri="{FF2B5EF4-FFF2-40B4-BE49-F238E27FC236}">
                <a16:creationId xmlns:a16="http://schemas.microsoft.com/office/drawing/2014/main" id="{94EA1B45-51DF-8ADF-4F23-CFCCB6BFD8B0}"/>
              </a:ext>
            </a:extLst>
          </p:cNvPr>
          <p:cNvSpPr txBox="1"/>
          <p:nvPr/>
        </p:nvSpPr>
        <p:spPr>
          <a:xfrm flipH="1">
            <a:off x="3447145" y="3097801"/>
            <a:ext cx="1312415" cy="1077218"/>
          </a:xfrm>
          <a:prstGeom prst="rect">
            <a:avLst/>
          </a:prstGeom>
          <a:noFill/>
        </p:spPr>
        <p:txBody>
          <a:bodyPr wrap="square" rtlCol="0">
            <a:spAutoFit/>
          </a:bodyPr>
          <a:lstStyle/>
          <a:p>
            <a:r>
              <a:rPr lang="en-GB" sz="1600" b="1" dirty="0">
                <a:solidFill>
                  <a:schemeClr val="accent2">
                    <a:lumMod val="50000"/>
                  </a:schemeClr>
                </a:solidFill>
              </a:rPr>
              <a:t>What exactly is the dilemma?</a:t>
            </a:r>
          </a:p>
        </p:txBody>
      </p:sp>
      <p:sp>
        <p:nvSpPr>
          <p:cNvPr id="28" name="Arrow: Pentagon 2">
            <a:extLst>
              <a:ext uri="{FF2B5EF4-FFF2-40B4-BE49-F238E27FC236}">
                <a16:creationId xmlns:a16="http://schemas.microsoft.com/office/drawing/2014/main" id="{C9FF3D9B-987D-CE63-AF47-A380D55CA1C4}"/>
              </a:ext>
            </a:extLst>
          </p:cNvPr>
          <p:cNvSpPr/>
          <p:nvPr/>
        </p:nvSpPr>
        <p:spPr>
          <a:xfrm>
            <a:off x="3431725" y="2310829"/>
            <a:ext cx="1503440" cy="2491179"/>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9" name="TextBox 28">
            <a:extLst>
              <a:ext uri="{FF2B5EF4-FFF2-40B4-BE49-F238E27FC236}">
                <a16:creationId xmlns:a16="http://schemas.microsoft.com/office/drawing/2014/main" id="{6DE07C6B-F61C-78BA-4595-0B5A17913E13}"/>
              </a:ext>
            </a:extLst>
          </p:cNvPr>
          <p:cNvSpPr txBox="1"/>
          <p:nvPr/>
        </p:nvSpPr>
        <p:spPr>
          <a:xfrm flipH="1">
            <a:off x="5089985" y="3184408"/>
            <a:ext cx="1163475" cy="830997"/>
          </a:xfrm>
          <a:prstGeom prst="rect">
            <a:avLst/>
          </a:prstGeom>
          <a:noFill/>
        </p:spPr>
        <p:txBody>
          <a:bodyPr wrap="square" rtlCol="0">
            <a:spAutoFit/>
          </a:bodyPr>
          <a:lstStyle/>
          <a:p>
            <a:r>
              <a:rPr lang="en-GB" sz="1600" b="1" dirty="0">
                <a:solidFill>
                  <a:schemeClr val="accent2">
                    <a:lumMod val="50000"/>
                  </a:schemeClr>
                </a:solidFill>
              </a:rPr>
              <a:t>Weigh up </a:t>
            </a:r>
          </a:p>
          <a:p>
            <a:r>
              <a:rPr lang="en-GB" sz="1600" b="1" dirty="0">
                <a:solidFill>
                  <a:schemeClr val="accent2">
                    <a:lumMod val="50000"/>
                  </a:schemeClr>
                </a:solidFill>
              </a:rPr>
              <a:t>the options</a:t>
            </a:r>
          </a:p>
        </p:txBody>
      </p:sp>
      <p:sp>
        <p:nvSpPr>
          <p:cNvPr id="30" name="Arrow: Pentagon 2">
            <a:extLst>
              <a:ext uri="{FF2B5EF4-FFF2-40B4-BE49-F238E27FC236}">
                <a16:creationId xmlns:a16="http://schemas.microsoft.com/office/drawing/2014/main" id="{A21CBF64-3707-B7E7-B89C-238C2CAE6A0D}"/>
              </a:ext>
            </a:extLst>
          </p:cNvPr>
          <p:cNvSpPr/>
          <p:nvPr/>
        </p:nvSpPr>
        <p:spPr>
          <a:xfrm>
            <a:off x="5043477" y="2310829"/>
            <a:ext cx="1503440" cy="2491179"/>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2" name="Arrow: Pentagon 2">
            <a:extLst>
              <a:ext uri="{FF2B5EF4-FFF2-40B4-BE49-F238E27FC236}">
                <a16:creationId xmlns:a16="http://schemas.microsoft.com/office/drawing/2014/main" id="{B872D216-939F-9F40-AE30-9D3A445D25AC}"/>
              </a:ext>
            </a:extLst>
          </p:cNvPr>
          <p:cNvSpPr/>
          <p:nvPr/>
        </p:nvSpPr>
        <p:spPr>
          <a:xfrm>
            <a:off x="6624265" y="2313460"/>
            <a:ext cx="1503440" cy="2491179"/>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4" name="TextBox 33">
            <a:extLst>
              <a:ext uri="{FF2B5EF4-FFF2-40B4-BE49-F238E27FC236}">
                <a16:creationId xmlns:a16="http://schemas.microsoft.com/office/drawing/2014/main" id="{A9874872-74A1-6C1B-4254-35ED941B6499}"/>
              </a:ext>
            </a:extLst>
          </p:cNvPr>
          <p:cNvSpPr txBox="1"/>
          <p:nvPr/>
        </p:nvSpPr>
        <p:spPr>
          <a:xfrm>
            <a:off x="6639747" y="3007820"/>
            <a:ext cx="1503440" cy="1323439"/>
          </a:xfrm>
          <a:prstGeom prst="rect">
            <a:avLst/>
          </a:prstGeom>
          <a:noFill/>
        </p:spPr>
        <p:txBody>
          <a:bodyPr wrap="square">
            <a:spAutoFit/>
          </a:bodyPr>
          <a:lstStyle/>
          <a:p>
            <a:r>
              <a:rPr lang="en-GB" sz="1600" b="1" dirty="0">
                <a:solidFill>
                  <a:schemeClr val="accent2">
                    <a:lumMod val="50000"/>
                  </a:schemeClr>
                </a:solidFill>
              </a:rPr>
              <a:t>Review options and determine course of action</a:t>
            </a:r>
          </a:p>
        </p:txBody>
      </p:sp>
      <p:sp>
        <p:nvSpPr>
          <p:cNvPr id="35" name="Arrow: Pentagon 2">
            <a:extLst>
              <a:ext uri="{FF2B5EF4-FFF2-40B4-BE49-F238E27FC236}">
                <a16:creationId xmlns:a16="http://schemas.microsoft.com/office/drawing/2014/main" id="{67AE6E76-6163-B26C-CD80-CA94F8BF597C}"/>
              </a:ext>
            </a:extLst>
          </p:cNvPr>
          <p:cNvSpPr/>
          <p:nvPr/>
        </p:nvSpPr>
        <p:spPr>
          <a:xfrm>
            <a:off x="8220535" y="2308849"/>
            <a:ext cx="1503440" cy="2491179"/>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7" name="TextBox 36">
            <a:extLst>
              <a:ext uri="{FF2B5EF4-FFF2-40B4-BE49-F238E27FC236}">
                <a16:creationId xmlns:a16="http://schemas.microsoft.com/office/drawing/2014/main" id="{52A6C827-55EA-B1E0-442D-B92E361E1A81}"/>
              </a:ext>
            </a:extLst>
          </p:cNvPr>
          <p:cNvSpPr txBox="1"/>
          <p:nvPr/>
        </p:nvSpPr>
        <p:spPr>
          <a:xfrm>
            <a:off x="8236017" y="3155300"/>
            <a:ext cx="1755570" cy="923330"/>
          </a:xfrm>
          <a:prstGeom prst="rect">
            <a:avLst/>
          </a:prstGeom>
          <a:noFill/>
        </p:spPr>
        <p:txBody>
          <a:bodyPr wrap="square">
            <a:spAutoFit/>
          </a:bodyPr>
          <a:lstStyle/>
          <a:p>
            <a:r>
              <a:rPr lang="en-GB" sz="1800" b="1" dirty="0">
                <a:solidFill>
                  <a:schemeClr val="accent2">
                    <a:lumMod val="50000"/>
                  </a:schemeClr>
                </a:solidFill>
              </a:rPr>
              <a:t>Evaluate selected option</a:t>
            </a:r>
          </a:p>
        </p:txBody>
      </p:sp>
      <p:sp>
        <p:nvSpPr>
          <p:cNvPr id="38" name="Arrow: Pentagon 2">
            <a:extLst>
              <a:ext uri="{FF2B5EF4-FFF2-40B4-BE49-F238E27FC236}">
                <a16:creationId xmlns:a16="http://schemas.microsoft.com/office/drawing/2014/main" id="{22DC151D-B608-8EE6-EE20-63272A310F0D}"/>
              </a:ext>
            </a:extLst>
          </p:cNvPr>
          <p:cNvSpPr/>
          <p:nvPr/>
        </p:nvSpPr>
        <p:spPr>
          <a:xfrm>
            <a:off x="9785840" y="2310829"/>
            <a:ext cx="1503440" cy="2491179"/>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40" name="TextBox 39">
            <a:extLst>
              <a:ext uri="{FF2B5EF4-FFF2-40B4-BE49-F238E27FC236}">
                <a16:creationId xmlns:a16="http://schemas.microsoft.com/office/drawing/2014/main" id="{56B4ED10-C69C-3ACF-85EA-42E834F73BA8}"/>
              </a:ext>
            </a:extLst>
          </p:cNvPr>
          <p:cNvSpPr txBox="1"/>
          <p:nvPr/>
        </p:nvSpPr>
        <p:spPr>
          <a:xfrm>
            <a:off x="9785840" y="3253452"/>
            <a:ext cx="1503440" cy="646331"/>
          </a:xfrm>
          <a:prstGeom prst="rect">
            <a:avLst/>
          </a:prstGeom>
          <a:noFill/>
        </p:spPr>
        <p:txBody>
          <a:bodyPr wrap="square">
            <a:spAutoFit/>
          </a:bodyPr>
          <a:lstStyle/>
          <a:p>
            <a:r>
              <a:rPr lang="en-GB" sz="1800" b="1" dirty="0">
                <a:solidFill>
                  <a:schemeClr val="accent2">
                    <a:lumMod val="50000"/>
                  </a:schemeClr>
                </a:solidFill>
              </a:rPr>
              <a:t>Implement decision</a:t>
            </a:r>
          </a:p>
        </p:txBody>
      </p:sp>
      <p:sp>
        <p:nvSpPr>
          <p:cNvPr id="41" name="TextBox 40">
            <a:extLst>
              <a:ext uri="{FF2B5EF4-FFF2-40B4-BE49-F238E27FC236}">
                <a16:creationId xmlns:a16="http://schemas.microsoft.com/office/drawing/2014/main" id="{A00579B6-6C3D-ED09-E313-46497B164DA3}"/>
              </a:ext>
            </a:extLst>
          </p:cNvPr>
          <p:cNvSpPr txBox="1"/>
          <p:nvPr/>
        </p:nvSpPr>
        <p:spPr>
          <a:xfrm>
            <a:off x="1534497" y="5442570"/>
            <a:ext cx="9123006" cy="954107"/>
          </a:xfrm>
          <a:prstGeom prst="rect">
            <a:avLst/>
          </a:prstGeom>
          <a:solidFill>
            <a:schemeClr val="accent6">
              <a:lumMod val="20000"/>
              <a:lumOff val="80000"/>
            </a:schemeClr>
          </a:solidFill>
          <a:ln w="28575">
            <a:solidFill>
              <a:schemeClr val="accent6">
                <a:lumMod val="20000"/>
                <a:lumOff val="80000"/>
              </a:schemeClr>
            </a:solidFill>
            <a:prstDash val="solid"/>
          </a:ln>
        </p:spPr>
        <p:txBody>
          <a:bodyPr wrap="square" rtlCol="0">
            <a:spAutoFit/>
          </a:bodyPr>
          <a:lstStyle/>
          <a:p>
            <a:pPr algn="ctr"/>
            <a:r>
              <a:rPr lang="en-GB" sz="2800" dirty="0">
                <a:latin typeface="Arial" panose="020B0604020202020204" pitchFamily="34" charset="0"/>
                <a:cs typeface="Arial" panose="020B0604020202020204" pitchFamily="34" charset="0"/>
              </a:rPr>
              <a:t>… then evaluate for future learning, with client and in supervision….. and share learning …</a:t>
            </a:r>
          </a:p>
        </p:txBody>
      </p:sp>
    </p:spTree>
    <p:extLst>
      <p:ext uri="{BB962C8B-B14F-4D97-AF65-F5344CB8AC3E}">
        <p14:creationId xmlns:p14="http://schemas.microsoft.com/office/powerpoint/2010/main" val="952305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5D179-A961-5681-B5F8-EBE980C9C5C4}"/>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5A09D04-A930-C4BA-08FD-9C082EEF4A64}"/>
              </a:ext>
            </a:extLst>
          </p:cNvPr>
          <p:cNvPicPr>
            <a:picLocks noChangeAspect="1"/>
          </p:cNvPicPr>
          <p:nvPr/>
        </p:nvPicPr>
        <p:blipFill>
          <a:blip r:embed="rId2"/>
          <a:stretch>
            <a:fillRect/>
          </a:stretch>
        </p:blipFill>
        <p:spPr>
          <a:xfrm>
            <a:off x="7971640" y="0"/>
            <a:ext cx="4075981" cy="1511163"/>
          </a:xfrm>
          <a:prstGeom prst="rect">
            <a:avLst/>
          </a:prstGeom>
        </p:spPr>
      </p:pic>
      <p:cxnSp>
        <p:nvCxnSpPr>
          <p:cNvPr id="4" name="Straight Connector 3">
            <a:extLst>
              <a:ext uri="{FF2B5EF4-FFF2-40B4-BE49-F238E27FC236}">
                <a16:creationId xmlns:a16="http://schemas.microsoft.com/office/drawing/2014/main" id="{E2ED1EBD-E803-F333-AE04-C525E507257E}"/>
              </a:ext>
            </a:extLst>
          </p:cNvPr>
          <p:cNvCxnSpPr/>
          <p:nvPr/>
        </p:nvCxnSpPr>
        <p:spPr>
          <a:xfrm>
            <a:off x="331155" y="1486729"/>
            <a:ext cx="11321142"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A15A509-96C4-BF63-71E0-93C61199FF42}"/>
              </a:ext>
            </a:extLst>
          </p:cNvPr>
          <p:cNvSpPr txBox="1"/>
          <p:nvPr/>
        </p:nvSpPr>
        <p:spPr>
          <a:xfrm>
            <a:off x="331155" y="376563"/>
            <a:ext cx="3579826" cy="954107"/>
          </a:xfrm>
          <a:prstGeom prst="rect">
            <a:avLst/>
          </a:prstGeom>
          <a:noFill/>
        </p:spPr>
        <p:txBody>
          <a:bodyPr wrap="none" rtlCol="0">
            <a:spAutoFit/>
          </a:bodyPr>
          <a:lstStyle/>
          <a:p>
            <a:r>
              <a:rPr lang="en-US" sz="3200" b="1" dirty="0">
                <a:solidFill>
                  <a:schemeClr val="accent6">
                    <a:lumMod val="75000"/>
                  </a:schemeClr>
                </a:solidFill>
                <a:latin typeface="Arial" panose="020B0604020202020204" pitchFamily="34" charset="0"/>
                <a:cs typeface="Arial" panose="020B0604020202020204" pitchFamily="34" charset="0"/>
              </a:rPr>
              <a:t>Ethical Dilemmas</a:t>
            </a:r>
          </a:p>
          <a:p>
            <a:r>
              <a:rPr lang="en-US" sz="2400" b="1" dirty="0">
                <a:solidFill>
                  <a:schemeClr val="accent6">
                    <a:lumMod val="75000"/>
                  </a:schemeClr>
                </a:solidFill>
                <a:latin typeface="Arial" panose="020B0604020202020204" pitchFamily="34" charset="0"/>
                <a:cs typeface="Arial" panose="020B0604020202020204" pitchFamily="34" charset="0"/>
              </a:rPr>
              <a:t>Group Discussion</a:t>
            </a:r>
          </a:p>
        </p:txBody>
      </p:sp>
      <p:sp>
        <p:nvSpPr>
          <p:cNvPr id="7" name="TextBox 6">
            <a:extLst>
              <a:ext uri="{FF2B5EF4-FFF2-40B4-BE49-F238E27FC236}">
                <a16:creationId xmlns:a16="http://schemas.microsoft.com/office/drawing/2014/main" id="{74AD6AEC-A46D-8A9A-2D11-EB8FC93FBE3D}"/>
              </a:ext>
            </a:extLst>
          </p:cNvPr>
          <p:cNvSpPr txBox="1"/>
          <p:nvPr/>
        </p:nvSpPr>
        <p:spPr>
          <a:xfrm>
            <a:off x="2941228" y="2274359"/>
            <a:ext cx="6100996" cy="3816429"/>
          </a:xfrm>
          <a:prstGeom prst="rect">
            <a:avLst/>
          </a:prstGeom>
          <a:noFill/>
        </p:spPr>
        <p:txBody>
          <a:bodyPr wrap="square">
            <a:spAutoFit/>
          </a:bodyPr>
          <a:lstStyle/>
          <a:p>
            <a:pPr marL="0" indent="0" algn="ctr">
              <a:buNone/>
            </a:pPr>
            <a:r>
              <a:rPr lang="en-US" sz="3200" i="1" dirty="0">
                <a:latin typeface="Arial" panose="020B0604020202020204" pitchFamily="34" charset="0"/>
                <a:cs typeface="Arial" panose="020B0604020202020204" pitchFamily="34" charset="0"/>
              </a:rPr>
              <a:t>A counselling colleague seems to be under increasing stress following a recent close bereavement. They have not found a replacement supervisor since their last supervisor retired three months ago.</a:t>
            </a:r>
            <a:endParaRPr lang="en-GB" sz="3200" i="1" dirty="0">
              <a:latin typeface="Arial" panose="020B0604020202020204" pitchFamily="34" charset="0"/>
              <a:cs typeface="Arial" panose="020B0604020202020204" pitchFamily="34" charset="0"/>
            </a:endParaRPr>
          </a:p>
          <a:p>
            <a:pPr marL="0" indent="0">
              <a:buNone/>
            </a:pPr>
            <a:r>
              <a:rPr lang="en-US" i="1" dirty="0">
                <a:latin typeface="Arial" panose="020B0604020202020204" pitchFamily="34" charset="0"/>
                <a:cs typeface="Arial" panose="020B0604020202020204" pitchFamily="34" charset="0"/>
              </a:rPr>
              <a:t> </a:t>
            </a:r>
            <a:endParaRPr lang="en-US" dirty="0"/>
          </a:p>
        </p:txBody>
      </p:sp>
    </p:spTree>
    <p:extLst>
      <p:ext uri="{BB962C8B-B14F-4D97-AF65-F5344CB8AC3E}">
        <p14:creationId xmlns:p14="http://schemas.microsoft.com/office/powerpoint/2010/main" val="3555437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584FEA-3D8B-4EB4-AA06-06CCCB1E056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09E3A9A-A238-343D-33F0-03D197E33970}"/>
              </a:ext>
            </a:extLst>
          </p:cNvPr>
          <p:cNvPicPr>
            <a:picLocks noChangeAspect="1"/>
          </p:cNvPicPr>
          <p:nvPr/>
        </p:nvPicPr>
        <p:blipFill>
          <a:blip r:embed="rId2"/>
          <a:stretch>
            <a:fillRect/>
          </a:stretch>
        </p:blipFill>
        <p:spPr>
          <a:xfrm>
            <a:off x="7971640" y="0"/>
            <a:ext cx="4075981" cy="1511163"/>
          </a:xfrm>
          <a:prstGeom prst="rect">
            <a:avLst/>
          </a:prstGeom>
        </p:spPr>
      </p:pic>
      <p:cxnSp>
        <p:nvCxnSpPr>
          <p:cNvPr id="4" name="Straight Connector 3">
            <a:extLst>
              <a:ext uri="{FF2B5EF4-FFF2-40B4-BE49-F238E27FC236}">
                <a16:creationId xmlns:a16="http://schemas.microsoft.com/office/drawing/2014/main" id="{204F6403-5B6E-DBEC-D12A-B3A44E4FE6AA}"/>
              </a:ext>
            </a:extLst>
          </p:cNvPr>
          <p:cNvCxnSpPr/>
          <p:nvPr/>
        </p:nvCxnSpPr>
        <p:spPr>
          <a:xfrm>
            <a:off x="331155" y="1486729"/>
            <a:ext cx="11321142"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7DF8677-6746-81D6-164C-01809562831A}"/>
              </a:ext>
            </a:extLst>
          </p:cNvPr>
          <p:cNvSpPr txBox="1"/>
          <p:nvPr/>
        </p:nvSpPr>
        <p:spPr>
          <a:xfrm>
            <a:off x="331155" y="376563"/>
            <a:ext cx="3579826" cy="954107"/>
          </a:xfrm>
          <a:prstGeom prst="rect">
            <a:avLst/>
          </a:prstGeom>
          <a:noFill/>
        </p:spPr>
        <p:txBody>
          <a:bodyPr wrap="none" rtlCol="0">
            <a:spAutoFit/>
          </a:bodyPr>
          <a:lstStyle/>
          <a:p>
            <a:r>
              <a:rPr lang="en-US" sz="3200" b="1" dirty="0">
                <a:solidFill>
                  <a:schemeClr val="accent6">
                    <a:lumMod val="75000"/>
                  </a:schemeClr>
                </a:solidFill>
                <a:latin typeface="Arial" panose="020B0604020202020204" pitchFamily="34" charset="0"/>
                <a:cs typeface="Arial" panose="020B0604020202020204" pitchFamily="34" charset="0"/>
              </a:rPr>
              <a:t>Ethical Dilemmas</a:t>
            </a:r>
          </a:p>
          <a:p>
            <a:r>
              <a:rPr lang="en-US" sz="2400" b="1" dirty="0">
                <a:solidFill>
                  <a:schemeClr val="accent6">
                    <a:lumMod val="75000"/>
                  </a:schemeClr>
                </a:solidFill>
                <a:latin typeface="Arial" panose="020B0604020202020204" pitchFamily="34" charset="0"/>
                <a:cs typeface="Arial" panose="020B0604020202020204" pitchFamily="34" charset="0"/>
              </a:rPr>
              <a:t>Group Discussion</a:t>
            </a:r>
          </a:p>
        </p:txBody>
      </p:sp>
      <p:sp>
        <p:nvSpPr>
          <p:cNvPr id="6" name="TextBox 5">
            <a:extLst>
              <a:ext uri="{FF2B5EF4-FFF2-40B4-BE49-F238E27FC236}">
                <a16:creationId xmlns:a16="http://schemas.microsoft.com/office/drawing/2014/main" id="{B3BEE62A-70CC-2850-BF44-E49F681895CF}"/>
              </a:ext>
            </a:extLst>
          </p:cNvPr>
          <p:cNvSpPr txBox="1"/>
          <p:nvPr/>
        </p:nvSpPr>
        <p:spPr>
          <a:xfrm>
            <a:off x="2773180" y="2068646"/>
            <a:ext cx="6363324" cy="3970318"/>
          </a:xfrm>
          <a:prstGeom prst="rect">
            <a:avLst/>
          </a:prstGeom>
          <a:noFill/>
        </p:spPr>
        <p:txBody>
          <a:bodyPr wrap="square">
            <a:spAutoFit/>
          </a:bodyPr>
          <a:lstStyle/>
          <a:p>
            <a:pPr marL="0" indent="0" algn="ctr">
              <a:buNone/>
            </a:pPr>
            <a:r>
              <a:rPr lang="en-GB" sz="2800" i="1" dirty="0">
                <a:latin typeface="Arial" panose="020B0604020202020204" pitchFamily="34" charset="0"/>
                <a:cs typeface="Arial" panose="020B0604020202020204" pitchFamily="34" charset="0"/>
              </a:rPr>
              <a:t>An experienced colleague has set up in private practice as a “trauma therapist” but to your knowledge has no formal qualification or specific experience in this field. She explains her decision as being a response to increasing client request for her to offer more trauma-focussed counselling in her work.</a:t>
            </a:r>
          </a:p>
        </p:txBody>
      </p:sp>
    </p:spTree>
    <p:extLst>
      <p:ext uri="{BB962C8B-B14F-4D97-AF65-F5344CB8AC3E}">
        <p14:creationId xmlns:p14="http://schemas.microsoft.com/office/powerpoint/2010/main" val="218961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C67A59-1BE8-D2FB-C922-9BCE6C45237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D30D6694-8E36-0DF8-B37E-4178BB886249}"/>
              </a:ext>
            </a:extLst>
          </p:cNvPr>
          <p:cNvPicPr>
            <a:picLocks noChangeAspect="1"/>
          </p:cNvPicPr>
          <p:nvPr/>
        </p:nvPicPr>
        <p:blipFill>
          <a:blip r:embed="rId2"/>
          <a:stretch>
            <a:fillRect/>
          </a:stretch>
        </p:blipFill>
        <p:spPr>
          <a:xfrm>
            <a:off x="7971640" y="0"/>
            <a:ext cx="4075981" cy="1511163"/>
          </a:xfrm>
          <a:prstGeom prst="rect">
            <a:avLst/>
          </a:prstGeom>
        </p:spPr>
      </p:pic>
      <p:cxnSp>
        <p:nvCxnSpPr>
          <p:cNvPr id="4" name="Straight Connector 3">
            <a:extLst>
              <a:ext uri="{FF2B5EF4-FFF2-40B4-BE49-F238E27FC236}">
                <a16:creationId xmlns:a16="http://schemas.microsoft.com/office/drawing/2014/main" id="{E6F49005-8C98-CD5B-F488-B72E19026C2C}"/>
              </a:ext>
            </a:extLst>
          </p:cNvPr>
          <p:cNvCxnSpPr/>
          <p:nvPr/>
        </p:nvCxnSpPr>
        <p:spPr>
          <a:xfrm>
            <a:off x="331155" y="1486729"/>
            <a:ext cx="11321142"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ED3ED91-3FDA-C9E5-B73E-533E043AE0B5}"/>
              </a:ext>
            </a:extLst>
          </p:cNvPr>
          <p:cNvSpPr txBox="1"/>
          <p:nvPr/>
        </p:nvSpPr>
        <p:spPr>
          <a:xfrm>
            <a:off x="331155" y="376563"/>
            <a:ext cx="3579826" cy="954107"/>
          </a:xfrm>
          <a:prstGeom prst="rect">
            <a:avLst/>
          </a:prstGeom>
          <a:noFill/>
        </p:spPr>
        <p:txBody>
          <a:bodyPr wrap="none" rtlCol="0">
            <a:spAutoFit/>
          </a:bodyPr>
          <a:lstStyle/>
          <a:p>
            <a:r>
              <a:rPr lang="en-US" sz="3200" b="1" dirty="0">
                <a:solidFill>
                  <a:schemeClr val="accent6">
                    <a:lumMod val="75000"/>
                  </a:schemeClr>
                </a:solidFill>
                <a:latin typeface="Arial" panose="020B0604020202020204" pitchFamily="34" charset="0"/>
                <a:cs typeface="Arial" panose="020B0604020202020204" pitchFamily="34" charset="0"/>
              </a:rPr>
              <a:t>Ethical Dilemmas</a:t>
            </a:r>
          </a:p>
          <a:p>
            <a:r>
              <a:rPr lang="en-US" sz="2400" b="1" dirty="0">
                <a:solidFill>
                  <a:schemeClr val="accent6">
                    <a:lumMod val="75000"/>
                  </a:schemeClr>
                </a:solidFill>
                <a:latin typeface="Arial" panose="020B0604020202020204" pitchFamily="34" charset="0"/>
                <a:cs typeface="Arial" panose="020B0604020202020204" pitchFamily="34" charset="0"/>
              </a:rPr>
              <a:t>Group Discussion</a:t>
            </a:r>
          </a:p>
        </p:txBody>
      </p:sp>
      <p:sp>
        <p:nvSpPr>
          <p:cNvPr id="6" name="TextBox 5">
            <a:extLst>
              <a:ext uri="{FF2B5EF4-FFF2-40B4-BE49-F238E27FC236}">
                <a16:creationId xmlns:a16="http://schemas.microsoft.com/office/drawing/2014/main" id="{8B1EB2E8-CDE4-F7BA-7BF9-91DDE27022BA}"/>
              </a:ext>
            </a:extLst>
          </p:cNvPr>
          <p:cNvSpPr txBox="1"/>
          <p:nvPr/>
        </p:nvSpPr>
        <p:spPr>
          <a:xfrm>
            <a:off x="3050498" y="2832583"/>
            <a:ext cx="6100996" cy="2831544"/>
          </a:xfrm>
          <a:prstGeom prst="rect">
            <a:avLst/>
          </a:prstGeom>
          <a:noFill/>
        </p:spPr>
        <p:txBody>
          <a:bodyPr wrap="square">
            <a:spAutoFit/>
          </a:bodyPr>
          <a:lstStyle/>
          <a:p>
            <a:pPr marL="0" indent="0" algn="ctr">
              <a:buNone/>
            </a:pPr>
            <a:r>
              <a:rPr lang="en-US" sz="3200" i="1" dirty="0">
                <a:latin typeface="Arial" panose="020B0604020202020204" pitchFamily="34" charset="0"/>
                <a:cs typeface="Arial" panose="020B0604020202020204" pitchFamily="34" charset="0"/>
              </a:rPr>
              <a:t>Your line manager offers to act as your supervisor while you are training as a counsellor, to save you expense of paying privately for supervision elsewhere.</a:t>
            </a:r>
            <a:endParaRPr lang="en-GB" sz="3200" i="1" dirty="0">
              <a:latin typeface="Arial" panose="020B0604020202020204" pitchFamily="34" charset="0"/>
              <a:cs typeface="Arial" panose="020B0604020202020204" pitchFamily="34" charset="0"/>
            </a:endParaRPr>
          </a:p>
          <a:p>
            <a:pPr marL="0" indent="0">
              <a:buNone/>
            </a:pPr>
            <a:endParaRPr lang="en-GB" i="1" dirty="0"/>
          </a:p>
        </p:txBody>
      </p:sp>
    </p:spTree>
    <p:extLst>
      <p:ext uri="{BB962C8B-B14F-4D97-AF65-F5344CB8AC3E}">
        <p14:creationId xmlns:p14="http://schemas.microsoft.com/office/powerpoint/2010/main" val="2423626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982E6-3DD7-3596-3F84-635656E1533F}"/>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784E9FF-3EA6-856C-B7A0-BA7C6ECD49AE}"/>
              </a:ext>
            </a:extLst>
          </p:cNvPr>
          <p:cNvPicPr>
            <a:picLocks noChangeAspect="1"/>
          </p:cNvPicPr>
          <p:nvPr/>
        </p:nvPicPr>
        <p:blipFill>
          <a:blip r:embed="rId2"/>
          <a:stretch>
            <a:fillRect/>
          </a:stretch>
        </p:blipFill>
        <p:spPr>
          <a:xfrm>
            <a:off x="7971640" y="0"/>
            <a:ext cx="4075981" cy="1511163"/>
          </a:xfrm>
          <a:prstGeom prst="rect">
            <a:avLst/>
          </a:prstGeom>
        </p:spPr>
      </p:pic>
      <p:cxnSp>
        <p:nvCxnSpPr>
          <p:cNvPr id="4" name="Straight Connector 3">
            <a:extLst>
              <a:ext uri="{FF2B5EF4-FFF2-40B4-BE49-F238E27FC236}">
                <a16:creationId xmlns:a16="http://schemas.microsoft.com/office/drawing/2014/main" id="{C3EEC30C-DDA2-4370-E3A2-02FD4498953C}"/>
              </a:ext>
            </a:extLst>
          </p:cNvPr>
          <p:cNvCxnSpPr/>
          <p:nvPr/>
        </p:nvCxnSpPr>
        <p:spPr>
          <a:xfrm>
            <a:off x="331155" y="1486729"/>
            <a:ext cx="11321142"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D803EB4-F051-8C31-1D9D-237590A26C7C}"/>
              </a:ext>
            </a:extLst>
          </p:cNvPr>
          <p:cNvSpPr txBox="1"/>
          <p:nvPr/>
        </p:nvSpPr>
        <p:spPr>
          <a:xfrm>
            <a:off x="331155" y="376563"/>
            <a:ext cx="3579826" cy="954107"/>
          </a:xfrm>
          <a:prstGeom prst="rect">
            <a:avLst/>
          </a:prstGeom>
          <a:noFill/>
        </p:spPr>
        <p:txBody>
          <a:bodyPr wrap="none" rtlCol="0">
            <a:spAutoFit/>
          </a:bodyPr>
          <a:lstStyle/>
          <a:p>
            <a:r>
              <a:rPr lang="en-US" sz="3200" b="1" dirty="0">
                <a:solidFill>
                  <a:schemeClr val="accent6">
                    <a:lumMod val="75000"/>
                  </a:schemeClr>
                </a:solidFill>
                <a:latin typeface="Arial" panose="020B0604020202020204" pitchFamily="34" charset="0"/>
                <a:cs typeface="Arial" panose="020B0604020202020204" pitchFamily="34" charset="0"/>
              </a:rPr>
              <a:t>Ethical Dilemmas</a:t>
            </a:r>
          </a:p>
          <a:p>
            <a:r>
              <a:rPr lang="en-US" sz="2400" b="1" dirty="0">
                <a:solidFill>
                  <a:schemeClr val="accent6">
                    <a:lumMod val="75000"/>
                  </a:schemeClr>
                </a:solidFill>
                <a:latin typeface="Arial" panose="020B0604020202020204" pitchFamily="34" charset="0"/>
                <a:cs typeface="Arial" panose="020B0604020202020204" pitchFamily="34" charset="0"/>
              </a:rPr>
              <a:t>Group Discussion</a:t>
            </a:r>
          </a:p>
        </p:txBody>
      </p:sp>
      <p:sp>
        <p:nvSpPr>
          <p:cNvPr id="6" name="TextBox 5">
            <a:extLst>
              <a:ext uri="{FF2B5EF4-FFF2-40B4-BE49-F238E27FC236}">
                <a16:creationId xmlns:a16="http://schemas.microsoft.com/office/drawing/2014/main" id="{B4923D7C-0404-0A28-A3B2-C8BCF351761E}"/>
              </a:ext>
            </a:extLst>
          </p:cNvPr>
          <p:cNvSpPr txBox="1"/>
          <p:nvPr/>
        </p:nvSpPr>
        <p:spPr>
          <a:xfrm>
            <a:off x="3045502" y="1918183"/>
            <a:ext cx="6100996" cy="4678204"/>
          </a:xfrm>
          <a:prstGeom prst="rect">
            <a:avLst/>
          </a:prstGeom>
          <a:noFill/>
        </p:spPr>
        <p:txBody>
          <a:bodyPr wrap="square">
            <a:spAutoFit/>
          </a:bodyPr>
          <a:lstStyle/>
          <a:p>
            <a:pPr algn="ctr"/>
            <a:r>
              <a:rPr lang="en-US" sz="2800" i="1" dirty="0">
                <a:latin typeface="Arial" panose="020B0604020202020204" pitchFamily="34" charset="0"/>
                <a:cs typeface="Arial" panose="020B0604020202020204" pitchFamily="34" charset="0"/>
              </a:rPr>
              <a:t>A friend, who is currently in therapy, confides to you that they have begun to meet their therapist in between counselling sessions because they seem to be “getting on so well”. They clearly have a lot in common, as both are going through a divorce. Your friend says this social arrangement to meet in addition to therapy makes them feel “very special”.</a:t>
            </a:r>
            <a:endParaRPr lang="en-GB" sz="2800" i="1" dirty="0">
              <a:latin typeface="Arial" panose="020B0604020202020204" pitchFamily="34" charset="0"/>
              <a:cs typeface="Arial" panose="020B0604020202020204" pitchFamily="34" charset="0"/>
            </a:endParaRPr>
          </a:p>
          <a:p>
            <a:pPr marL="0" indent="0">
              <a:buNone/>
            </a:pPr>
            <a:endParaRPr lang="en-GB" i="1" dirty="0"/>
          </a:p>
        </p:txBody>
      </p:sp>
    </p:spTree>
    <p:extLst>
      <p:ext uri="{BB962C8B-B14F-4D97-AF65-F5344CB8AC3E}">
        <p14:creationId xmlns:p14="http://schemas.microsoft.com/office/powerpoint/2010/main" val="889464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17B3E0-EEF3-39EC-8C16-18B11CA26FBF}"/>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8BC2A34-DD25-1D7A-1D55-E31D8DC9A66C}"/>
              </a:ext>
            </a:extLst>
          </p:cNvPr>
          <p:cNvPicPr>
            <a:picLocks noChangeAspect="1"/>
          </p:cNvPicPr>
          <p:nvPr/>
        </p:nvPicPr>
        <p:blipFill>
          <a:blip r:embed="rId2"/>
          <a:stretch>
            <a:fillRect/>
          </a:stretch>
        </p:blipFill>
        <p:spPr>
          <a:xfrm>
            <a:off x="7971640" y="0"/>
            <a:ext cx="4075981" cy="1511163"/>
          </a:xfrm>
          <a:prstGeom prst="rect">
            <a:avLst/>
          </a:prstGeom>
        </p:spPr>
      </p:pic>
      <p:cxnSp>
        <p:nvCxnSpPr>
          <p:cNvPr id="4" name="Straight Connector 3">
            <a:extLst>
              <a:ext uri="{FF2B5EF4-FFF2-40B4-BE49-F238E27FC236}">
                <a16:creationId xmlns:a16="http://schemas.microsoft.com/office/drawing/2014/main" id="{CC58FBEF-FDBB-9F22-FC2B-85D6FE8CCFA7}"/>
              </a:ext>
            </a:extLst>
          </p:cNvPr>
          <p:cNvCxnSpPr/>
          <p:nvPr/>
        </p:nvCxnSpPr>
        <p:spPr>
          <a:xfrm>
            <a:off x="331155" y="1486729"/>
            <a:ext cx="11321142"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8D15840-DA28-4A30-E407-69EA56E317D7}"/>
              </a:ext>
            </a:extLst>
          </p:cNvPr>
          <p:cNvSpPr txBox="1"/>
          <p:nvPr/>
        </p:nvSpPr>
        <p:spPr>
          <a:xfrm>
            <a:off x="294252" y="532622"/>
            <a:ext cx="6846746" cy="954107"/>
          </a:xfrm>
          <a:prstGeom prst="rect">
            <a:avLst/>
          </a:prstGeom>
          <a:noFill/>
        </p:spPr>
        <p:txBody>
          <a:bodyPr wrap="none" rtlCol="0">
            <a:spAutoFit/>
          </a:bodyPr>
          <a:lstStyle/>
          <a:p>
            <a:r>
              <a:rPr lang="en-US" sz="3200" b="1" dirty="0">
                <a:solidFill>
                  <a:schemeClr val="accent6">
                    <a:lumMod val="75000"/>
                  </a:schemeClr>
                </a:solidFill>
                <a:latin typeface="Arial" panose="020B0604020202020204" pitchFamily="34" charset="0"/>
                <a:cs typeface="Arial" panose="020B0604020202020204" pitchFamily="34" charset="0"/>
              </a:rPr>
              <a:t>Ethical Dilemmas</a:t>
            </a:r>
          </a:p>
          <a:p>
            <a:r>
              <a:rPr lang="en-US" sz="2400" b="1" dirty="0">
                <a:solidFill>
                  <a:schemeClr val="accent6">
                    <a:lumMod val="75000"/>
                  </a:schemeClr>
                </a:solidFill>
                <a:latin typeface="Arial" panose="020B0604020202020204" pitchFamily="34" charset="0"/>
                <a:cs typeface="Arial" panose="020B0604020202020204" pitchFamily="34" charset="0"/>
              </a:rPr>
              <a:t>Small Group Discussion – Group Supervision</a:t>
            </a:r>
          </a:p>
        </p:txBody>
      </p:sp>
      <p:sp>
        <p:nvSpPr>
          <p:cNvPr id="7" name="TextBox 6">
            <a:extLst>
              <a:ext uri="{FF2B5EF4-FFF2-40B4-BE49-F238E27FC236}">
                <a16:creationId xmlns:a16="http://schemas.microsoft.com/office/drawing/2014/main" id="{0D75D583-AD6C-4240-4C75-82C835525038}"/>
              </a:ext>
            </a:extLst>
          </p:cNvPr>
          <p:cNvSpPr txBox="1"/>
          <p:nvPr/>
        </p:nvSpPr>
        <p:spPr>
          <a:xfrm>
            <a:off x="331155" y="1726112"/>
            <a:ext cx="6100996" cy="4893647"/>
          </a:xfrm>
          <a:prstGeom prst="rect">
            <a:avLst/>
          </a:prstGeom>
          <a:noFill/>
        </p:spPr>
        <p:txBody>
          <a:bodyPr wrap="square">
            <a:spAutoFit/>
          </a:bodyPr>
          <a:lstStyle/>
          <a:p>
            <a:pPr marL="0" indent="0">
              <a:buNone/>
            </a:pPr>
            <a:r>
              <a:rPr lang="en-US" sz="2400" b="1" dirty="0">
                <a:latin typeface="Arial" panose="020B0604020202020204" pitchFamily="34" charset="0"/>
                <a:cs typeface="Arial" panose="020B0604020202020204" pitchFamily="34" charset="0"/>
              </a:rPr>
              <a:t>Practice as a peer supervision group, and for each of the dilemmas:</a:t>
            </a:r>
          </a:p>
          <a:p>
            <a:pPr marL="0" indent="0">
              <a:buNone/>
            </a:pPr>
            <a:endParaRPr lang="en-GB" sz="2400" b="1"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Take 10-15 minutes for each, use the suggested decision-making framework and what you have learned today, to:</a:t>
            </a:r>
          </a:p>
          <a:p>
            <a:pPr marL="0" indent="0">
              <a:buNone/>
            </a:pPr>
            <a:endParaRPr lang="en-GB" sz="2400" dirty="0">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Consider the nature of the dilemma and the ethical principles at stake</a:t>
            </a:r>
            <a:endParaRPr lang="en-GB" sz="2400" dirty="0">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Brainstorm and assess possible courses of action</a:t>
            </a:r>
            <a:endParaRPr lang="en-GB" sz="2400" dirty="0">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Select a course of action</a:t>
            </a:r>
            <a:endParaRPr lang="en-GB" sz="2400" dirty="0">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Think about how to implement</a:t>
            </a:r>
            <a:endParaRPr lang="en-US" sz="2400" dirty="0"/>
          </a:p>
        </p:txBody>
      </p:sp>
      <p:pic>
        <p:nvPicPr>
          <p:cNvPr id="14" name="Picture 13" descr="A group of light bulbs with faces&#10;&#10;AI-generated content may be incorrect.">
            <a:extLst>
              <a:ext uri="{FF2B5EF4-FFF2-40B4-BE49-F238E27FC236}">
                <a16:creationId xmlns:a16="http://schemas.microsoft.com/office/drawing/2014/main" id="{13C6B273-B993-B855-7F6E-5B247D8485F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432151" y="2625068"/>
            <a:ext cx="5272067" cy="3353882"/>
          </a:xfrm>
          <a:prstGeom prst="rect">
            <a:avLst/>
          </a:prstGeom>
        </p:spPr>
      </p:pic>
    </p:spTree>
    <p:extLst>
      <p:ext uri="{BB962C8B-B14F-4D97-AF65-F5344CB8AC3E}">
        <p14:creationId xmlns:p14="http://schemas.microsoft.com/office/powerpoint/2010/main" val="3225546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D27573-3B51-554E-C459-3917064AD6B2}"/>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4C7526C8-7334-D004-CC84-C15167A1A78C}"/>
              </a:ext>
            </a:extLst>
          </p:cNvPr>
          <p:cNvPicPr>
            <a:picLocks noChangeAspect="1"/>
          </p:cNvPicPr>
          <p:nvPr/>
        </p:nvPicPr>
        <p:blipFill>
          <a:blip r:embed="rId2"/>
          <a:stretch>
            <a:fillRect/>
          </a:stretch>
        </p:blipFill>
        <p:spPr>
          <a:xfrm>
            <a:off x="7971640" y="0"/>
            <a:ext cx="4075981" cy="1511163"/>
          </a:xfrm>
          <a:prstGeom prst="rect">
            <a:avLst/>
          </a:prstGeom>
        </p:spPr>
      </p:pic>
      <p:cxnSp>
        <p:nvCxnSpPr>
          <p:cNvPr id="4" name="Straight Connector 3">
            <a:extLst>
              <a:ext uri="{FF2B5EF4-FFF2-40B4-BE49-F238E27FC236}">
                <a16:creationId xmlns:a16="http://schemas.microsoft.com/office/drawing/2014/main" id="{A7D45A0C-6A0B-D61E-6374-290FD8F3B99B}"/>
              </a:ext>
            </a:extLst>
          </p:cNvPr>
          <p:cNvCxnSpPr/>
          <p:nvPr/>
        </p:nvCxnSpPr>
        <p:spPr>
          <a:xfrm>
            <a:off x="331155" y="1486729"/>
            <a:ext cx="11321142"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28D5C3F-BA2C-420A-7143-2BA5A18B624A}"/>
              </a:ext>
            </a:extLst>
          </p:cNvPr>
          <p:cNvSpPr txBox="1"/>
          <p:nvPr/>
        </p:nvSpPr>
        <p:spPr>
          <a:xfrm>
            <a:off x="331155" y="621784"/>
            <a:ext cx="3348994" cy="584775"/>
          </a:xfrm>
          <a:prstGeom prst="rect">
            <a:avLst/>
          </a:prstGeom>
          <a:noFill/>
        </p:spPr>
        <p:txBody>
          <a:bodyPr wrap="none" rtlCol="0">
            <a:spAutoFit/>
          </a:bodyPr>
          <a:lstStyle/>
          <a:p>
            <a:r>
              <a:rPr lang="en-US" sz="3200" b="1" dirty="0">
                <a:solidFill>
                  <a:schemeClr val="accent6">
                    <a:lumMod val="75000"/>
                  </a:schemeClr>
                </a:solidFill>
                <a:latin typeface="Arial" panose="020B0604020202020204" pitchFamily="34" charset="0"/>
                <a:cs typeface="Arial" panose="020B0604020202020204" pitchFamily="34" charset="0"/>
              </a:rPr>
              <a:t>Further Reading</a:t>
            </a:r>
          </a:p>
        </p:txBody>
      </p:sp>
      <p:sp>
        <p:nvSpPr>
          <p:cNvPr id="7" name="TextBox 6">
            <a:extLst>
              <a:ext uri="{FF2B5EF4-FFF2-40B4-BE49-F238E27FC236}">
                <a16:creationId xmlns:a16="http://schemas.microsoft.com/office/drawing/2014/main" id="{DFA8EA21-9312-E18E-E334-B617317CB095}"/>
              </a:ext>
            </a:extLst>
          </p:cNvPr>
          <p:cNvSpPr txBox="1"/>
          <p:nvPr/>
        </p:nvSpPr>
        <p:spPr>
          <a:xfrm>
            <a:off x="2909465" y="1819374"/>
            <a:ext cx="8471226" cy="4801314"/>
          </a:xfrm>
          <a:prstGeom prst="rect">
            <a:avLst/>
          </a:prstGeom>
          <a:noFill/>
        </p:spPr>
        <p:txBody>
          <a:bodyPr wrap="square">
            <a:spAutoFit/>
          </a:bodyPr>
          <a:lstStyle/>
          <a:p>
            <a:r>
              <a:rPr lang="en-GB" dirty="0">
                <a:latin typeface="Arial" panose="020B0604020202020204" pitchFamily="34" charset="0"/>
                <a:cs typeface="Arial" panose="020B0604020202020204" pitchFamily="34" charset="0"/>
              </a:rPr>
              <a:t>Amis, K. (2017) </a:t>
            </a:r>
            <a:r>
              <a:rPr lang="en-GB" i="1" dirty="0">
                <a:latin typeface="Arial" panose="020B0604020202020204" pitchFamily="34" charset="0"/>
                <a:cs typeface="Arial" panose="020B0604020202020204" pitchFamily="34" charset="0"/>
              </a:rPr>
              <a:t>Boundaries, Power and Ethical Responsibility in Counselling and Psychotherapy. </a:t>
            </a:r>
            <a:r>
              <a:rPr lang="en-GB" dirty="0">
                <a:latin typeface="Arial" panose="020B0604020202020204" pitchFamily="34" charset="0"/>
                <a:cs typeface="Arial" panose="020B0604020202020204" pitchFamily="34" charset="0"/>
              </a:rPr>
              <a:t>London: Sage Publications</a:t>
            </a:r>
          </a:p>
          <a:p>
            <a:r>
              <a:rPr lang="en-GB" dirty="0">
                <a:latin typeface="Arial" panose="020B0604020202020204" pitchFamily="34" charset="0"/>
                <a:cs typeface="Arial" panose="020B0604020202020204" pitchFamily="34" charset="0"/>
              </a:rPr>
              <a:t>BACP Good Practice in Action 044 Fact Sheet “Ethical decision making in the context of the counselling professions” </a:t>
            </a:r>
            <a:r>
              <a:rPr lang="en-GB" dirty="0">
                <a:latin typeface="Arial" panose="020B0604020202020204" pitchFamily="34" charset="0"/>
                <a:cs typeface="Arial" panose="020B0604020202020204" pitchFamily="34" charset="0"/>
                <a:hlinkClick r:id="rId3"/>
              </a:rPr>
              <a:t>https://www.bacp.co.uk/media/2031/bacp-ethical-decision-making-in-context-counselling-professions-fact-sheet-gpia044.pdf</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BACP Decision making for ethical practice </a:t>
            </a:r>
            <a:r>
              <a:rPr lang="en-GB" dirty="0">
                <a:latin typeface="Arial" panose="020B0604020202020204" pitchFamily="34" charset="0"/>
                <a:cs typeface="Arial" panose="020B0604020202020204" pitchFamily="34" charset="0"/>
                <a:hlinkClick r:id="rId4"/>
              </a:rPr>
              <a:t>https://www.bacp.co.uk/media/3858/bacp-ethical-decision-making.pdf</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BACP Ethics resources including Ethics Hub </a:t>
            </a:r>
            <a:r>
              <a:rPr lang="en-GB" dirty="0">
                <a:latin typeface="Arial" panose="020B0604020202020204" pitchFamily="34" charset="0"/>
                <a:cs typeface="Arial" panose="020B0604020202020204" pitchFamily="34" charset="0"/>
                <a:hlinkClick r:id="rId5"/>
              </a:rPr>
              <a:t>mailto:https://www.bacp.co.uk/events-and-resources/ethics-and-standards/</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Barnes, F.P. &amp; </a:t>
            </a:r>
            <a:r>
              <a:rPr lang="en-GB" dirty="0" err="1">
                <a:latin typeface="Arial" panose="020B0604020202020204" pitchFamily="34" charset="0"/>
                <a:cs typeface="Arial" panose="020B0604020202020204" pitchFamily="34" charset="0"/>
              </a:rPr>
              <a:t>Murdin</a:t>
            </a:r>
            <a:r>
              <a:rPr lang="en-GB" dirty="0">
                <a:latin typeface="Arial" panose="020B0604020202020204" pitchFamily="34" charset="0"/>
                <a:cs typeface="Arial" panose="020B0604020202020204" pitchFamily="34" charset="0"/>
              </a:rPr>
              <a:t>, L. (eds.) (2001). </a:t>
            </a:r>
            <a:r>
              <a:rPr lang="en-GB" i="1" dirty="0">
                <a:latin typeface="Arial" panose="020B0604020202020204" pitchFamily="34" charset="0"/>
                <a:cs typeface="Arial" panose="020B0604020202020204" pitchFamily="34" charset="0"/>
              </a:rPr>
              <a:t>Values and Ethics in the Practice of Psychotherapy and Counselling. </a:t>
            </a:r>
            <a:r>
              <a:rPr lang="en-GB" dirty="0">
                <a:latin typeface="Arial" panose="020B0604020202020204" pitchFamily="34" charset="0"/>
                <a:cs typeface="Arial" panose="020B0604020202020204" pitchFamily="34" charset="0"/>
              </a:rPr>
              <a:t>Buckingham: Open University Press. </a:t>
            </a:r>
          </a:p>
          <a:p>
            <a:r>
              <a:rPr lang="en-GB" dirty="0">
                <a:latin typeface="Arial" panose="020B0604020202020204" pitchFamily="34" charset="0"/>
                <a:cs typeface="Arial" panose="020B0604020202020204" pitchFamily="34" charset="0"/>
              </a:rPr>
              <a:t>Jenkins, P. (2017). </a:t>
            </a:r>
            <a:r>
              <a:rPr lang="en-GB" i="1" dirty="0">
                <a:latin typeface="Arial" panose="020B0604020202020204" pitchFamily="34" charset="0"/>
                <a:cs typeface="Arial" panose="020B0604020202020204" pitchFamily="34" charset="0"/>
              </a:rPr>
              <a:t>Professional Practice in Counselling and Psychotherapy: Ethics and Law</a:t>
            </a:r>
            <a:r>
              <a:rPr lang="en-GB" dirty="0">
                <a:latin typeface="Arial" panose="020B0604020202020204" pitchFamily="34" charset="0"/>
                <a:cs typeface="Arial" panose="020B0604020202020204" pitchFamily="34" charset="0"/>
              </a:rPr>
              <a:t>. London: Sage Publications.</a:t>
            </a:r>
          </a:p>
          <a:p>
            <a:r>
              <a:rPr lang="en-GB" dirty="0">
                <a:latin typeface="Arial" panose="020B0604020202020204" pitchFamily="34" charset="0"/>
                <a:cs typeface="Arial" panose="020B0604020202020204" pitchFamily="34" charset="0"/>
              </a:rPr>
              <a:t>Jones, C., Shillito-Clarke, C., Syme, G., Hill, D., Casemore, R. &amp; </a:t>
            </a:r>
            <a:r>
              <a:rPr lang="en-GB" dirty="0" err="1">
                <a:latin typeface="Arial" panose="020B0604020202020204" pitchFamily="34" charset="0"/>
                <a:cs typeface="Arial" panose="020B0604020202020204" pitchFamily="34" charset="0"/>
              </a:rPr>
              <a:t>Murdin</a:t>
            </a:r>
            <a:r>
              <a:rPr lang="en-GB" dirty="0">
                <a:latin typeface="Arial" panose="020B0604020202020204" pitchFamily="34" charset="0"/>
                <a:cs typeface="Arial" panose="020B0604020202020204" pitchFamily="34" charset="0"/>
              </a:rPr>
              <a:t>, L. (2000). </a:t>
            </a:r>
            <a:r>
              <a:rPr lang="en-GB" i="1" dirty="0">
                <a:latin typeface="Arial" panose="020B0604020202020204" pitchFamily="34" charset="0"/>
                <a:cs typeface="Arial" panose="020B0604020202020204" pitchFamily="34" charset="0"/>
              </a:rPr>
              <a:t>Questions of Ethics in Counselling and Therapy</a:t>
            </a:r>
            <a:r>
              <a:rPr lang="en-GB" dirty="0">
                <a:latin typeface="Arial" panose="020B0604020202020204" pitchFamily="34" charset="0"/>
                <a:cs typeface="Arial" panose="020B0604020202020204" pitchFamily="34" charset="0"/>
              </a:rPr>
              <a:t>. Buckingham: Open University Press</a:t>
            </a:r>
          </a:p>
          <a:p>
            <a:pPr marL="0" indent="0">
              <a:buNone/>
            </a:pPr>
            <a:r>
              <a:rPr lang="en-US" i="1" dirty="0">
                <a:latin typeface="Arial" panose="020B0604020202020204" pitchFamily="34" charset="0"/>
                <a:cs typeface="Arial" panose="020B0604020202020204" pitchFamily="34" charset="0"/>
              </a:rPr>
              <a:t> </a:t>
            </a:r>
            <a:endParaRPr lang="en-US" dirty="0"/>
          </a:p>
        </p:txBody>
      </p:sp>
      <p:pic>
        <p:nvPicPr>
          <p:cNvPr id="6" name="Picture 5" descr="A stack of books on a white background&#10;&#10;AI-generated content may be incorrect.">
            <a:extLst>
              <a:ext uri="{FF2B5EF4-FFF2-40B4-BE49-F238E27FC236}">
                <a16:creationId xmlns:a16="http://schemas.microsoft.com/office/drawing/2014/main" id="{0D4D5CB7-3D92-6D4D-40DD-AABDA40C8504}"/>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49705" y="2141654"/>
            <a:ext cx="2294868" cy="3819461"/>
          </a:xfrm>
          <a:prstGeom prst="rect">
            <a:avLst/>
          </a:prstGeom>
        </p:spPr>
      </p:pic>
    </p:spTree>
    <p:extLst>
      <p:ext uri="{BB962C8B-B14F-4D97-AF65-F5344CB8AC3E}">
        <p14:creationId xmlns:p14="http://schemas.microsoft.com/office/powerpoint/2010/main" val="2848579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E9DFFF-BA19-B3B9-942D-5FFFDA24D0E0}"/>
              </a:ext>
            </a:extLst>
          </p:cNvPr>
          <p:cNvPicPr>
            <a:picLocks noChangeAspect="1"/>
          </p:cNvPicPr>
          <p:nvPr/>
        </p:nvPicPr>
        <p:blipFill>
          <a:blip r:embed="rId2"/>
          <a:stretch>
            <a:fillRect/>
          </a:stretch>
        </p:blipFill>
        <p:spPr>
          <a:xfrm>
            <a:off x="7971640" y="0"/>
            <a:ext cx="4075981" cy="1511163"/>
          </a:xfrm>
          <a:prstGeom prst="rect">
            <a:avLst/>
          </a:prstGeom>
        </p:spPr>
      </p:pic>
      <p:cxnSp>
        <p:nvCxnSpPr>
          <p:cNvPr id="4" name="Straight Connector 3">
            <a:extLst>
              <a:ext uri="{FF2B5EF4-FFF2-40B4-BE49-F238E27FC236}">
                <a16:creationId xmlns:a16="http://schemas.microsoft.com/office/drawing/2014/main" id="{2D325535-95B8-0164-FE73-63D2F3B0E56F}"/>
              </a:ext>
            </a:extLst>
          </p:cNvPr>
          <p:cNvCxnSpPr/>
          <p:nvPr/>
        </p:nvCxnSpPr>
        <p:spPr>
          <a:xfrm>
            <a:off x="331155" y="1486729"/>
            <a:ext cx="11321142"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2CC803B-8F21-FB60-F125-1E4CA8063FA8}"/>
              </a:ext>
            </a:extLst>
          </p:cNvPr>
          <p:cNvSpPr txBox="1"/>
          <p:nvPr/>
        </p:nvSpPr>
        <p:spPr>
          <a:xfrm>
            <a:off x="331155" y="1453781"/>
            <a:ext cx="11321142" cy="5171737"/>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GB" sz="3200" dirty="0">
                <a:latin typeface="Arial" panose="020B0604020202020204" pitchFamily="34" charset="0"/>
                <a:cs typeface="Arial" panose="020B0604020202020204" pitchFamily="34" charset="0"/>
              </a:rPr>
              <a:t>Understand and discuss ethical issues generally</a:t>
            </a:r>
          </a:p>
          <a:p>
            <a:pPr marL="457200" indent="-457200">
              <a:lnSpc>
                <a:spcPct val="150000"/>
              </a:lnSpc>
              <a:buFont typeface="Arial" panose="020B0604020202020204" pitchFamily="34" charset="0"/>
              <a:buChar char="•"/>
            </a:pPr>
            <a:r>
              <a:rPr lang="en-GB" sz="3200" dirty="0">
                <a:latin typeface="Arial" panose="020B0604020202020204" pitchFamily="34" charset="0"/>
                <a:cs typeface="Arial" panose="020B0604020202020204" pitchFamily="34" charset="0"/>
              </a:rPr>
              <a:t>Review decision-making framework</a:t>
            </a:r>
          </a:p>
          <a:p>
            <a:pPr marL="457200" indent="-457200">
              <a:lnSpc>
                <a:spcPct val="150000"/>
              </a:lnSpc>
              <a:buFont typeface="Arial" panose="020B0604020202020204" pitchFamily="34" charset="0"/>
              <a:buChar char="•"/>
            </a:pPr>
            <a:r>
              <a:rPr lang="en-GB" sz="3200" dirty="0">
                <a:latin typeface="Arial" panose="020B0604020202020204" pitchFamily="34" charset="0"/>
                <a:cs typeface="Arial" panose="020B0604020202020204" pitchFamily="34" charset="0"/>
              </a:rPr>
              <a:t>Skills practice</a:t>
            </a:r>
          </a:p>
          <a:p>
            <a:pPr marL="457200" indent="-457200">
              <a:lnSpc>
                <a:spcPct val="150000"/>
              </a:lnSpc>
              <a:buFont typeface="Arial" panose="020B0604020202020204" pitchFamily="34" charset="0"/>
              <a:buChar char="•"/>
            </a:pPr>
            <a:r>
              <a:rPr lang="en-GB" sz="3200" dirty="0">
                <a:latin typeface="Arial" panose="020B0604020202020204" pitchFamily="34" charset="0"/>
                <a:cs typeface="Arial" panose="020B0604020202020204" pitchFamily="34" charset="0"/>
              </a:rPr>
              <a:t>Reflection</a:t>
            </a:r>
          </a:p>
          <a:p>
            <a:pPr marL="457200" indent="-457200">
              <a:lnSpc>
                <a:spcPct val="150000"/>
              </a:lnSpc>
              <a:buFont typeface="Arial" panose="020B0604020202020204" pitchFamily="34" charset="0"/>
              <a:buChar char="•"/>
            </a:pPr>
            <a:r>
              <a:rPr lang="en-GB" sz="3200" dirty="0">
                <a:latin typeface="Arial" panose="020B0604020202020204" pitchFamily="34" charset="0"/>
                <a:cs typeface="Arial" panose="020B0604020202020204" pitchFamily="34" charset="0"/>
              </a:rPr>
              <a:t>Understanding of potential ethical issues in our work with clients</a:t>
            </a:r>
          </a:p>
          <a:p>
            <a:pPr marL="457200" indent="-457200">
              <a:lnSpc>
                <a:spcPct val="150000"/>
              </a:lnSpc>
              <a:buFont typeface="Arial" panose="020B0604020202020204" pitchFamily="34" charset="0"/>
              <a:buChar char="•"/>
            </a:pPr>
            <a:r>
              <a:rPr lang="en-GB" sz="3200" dirty="0">
                <a:latin typeface="Arial" panose="020B0604020202020204" pitchFamily="34" charset="0"/>
                <a:cs typeface="Arial" panose="020B0604020202020204" pitchFamily="34" charset="0"/>
              </a:rPr>
              <a:t>Practice using a decision-making framework</a:t>
            </a:r>
          </a:p>
        </p:txBody>
      </p:sp>
      <p:sp>
        <p:nvSpPr>
          <p:cNvPr id="5" name="TextBox 4">
            <a:extLst>
              <a:ext uri="{FF2B5EF4-FFF2-40B4-BE49-F238E27FC236}">
                <a16:creationId xmlns:a16="http://schemas.microsoft.com/office/drawing/2014/main" id="{E9191622-6C54-7B82-9B4A-A942AEF6D376}"/>
              </a:ext>
            </a:extLst>
          </p:cNvPr>
          <p:cNvSpPr txBox="1"/>
          <p:nvPr/>
        </p:nvSpPr>
        <p:spPr>
          <a:xfrm>
            <a:off x="331155" y="673452"/>
            <a:ext cx="2255746" cy="584775"/>
          </a:xfrm>
          <a:prstGeom prst="rect">
            <a:avLst/>
          </a:prstGeom>
          <a:noFill/>
        </p:spPr>
        <p:txBody>
          <a:bodyPr wrap="none" rtlCol="0">
            <a:spAutoFit/>
          </a:bodyPr>
          <a:lstStyle/>
          <a:p>
            <a:r>
              <a:rPr lang="en-US" sz="3200" b="1" dirty="0">
                <a:solidFill>
                  <a:schemeClr val="accent6">
                    <a:lumMod val="75000"/>
                  </a:schemeClr>
                </a:solidFill>
                <a:latin typeface="Arial" panose="020B0604020202020204" pitchFamily="34" charset="0"/>
                <a:cs typeface="Arial" panose="020B0604020202020204" pitchFamily="34" charset="0"/>
              </a:rPr>
              <a:t>Objectives</a:t>
            </a:r>
          </a:p>
        </p:txBody>
      </p:sp>
      <p:pic>
        <p:nvPicPr>
          <p:cNvPr id="10" name="Picture 9" descr="A close-up of a sign&#10;&#10;AI-generated content may be incorrect.">
            <a:extLst>
              <a:ext uri="{FF2B5EF4-FFF2-40B4-BE49-F238E27FC236}">
                <a16:creationId xmlns:a16="http://schemas.microsoft.com/office/drawing/2014/main" id="{BF6BA273-B21D-8487-08A1-7E2CDC41220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091590" y="2973459"/>
            <a:ext cx="3680657" cy="1229189"/>
          </a:xfrm>
          <a:prstGeom prst="rect">
            <a:avLst/>
          </a:prstGeom>
        </p:spPr>
      </p:pic>
      <p:sp>
        <p:nvSpPr>
          <p:cNvPr id="11" name="TextBox 10">
            <a:extLst>
              <a:ext uri="{FF2B5EF4-FFF2-40B4-BE49-F238E27FC236}">
                <a16:creationId xmlns:a16="http://schemas.microsoft.com/office/drawing/2014/main" id="{21A9C047-157C-B986-C103-114126A1AFAE}"/>
              </a:ext>
            </a:extLst>
          </p:cNvPr>
          <p:cNvSpPr txBox="1"/>
          <p:nvPr/>
        </p:nvSpPr>
        <p:spPr>
          <a:xfrm>
            <a:off x="7390150" y="6854021"/>
            <a:ext cx="3966579" cy="230832"/>
          </a:xfrm>
          <a:prstGeom prst="rect">
            <a:avLst/>
          </a:prstGeom>
          <a:noFill/>
        </p:spPr>
        <p:txBody>
          <a:bodyPr wrap="square" rtlCol="0">
            <a:spAutoFit/>
          </a:bodyPr>
          <a:lstStyle/>
          <a:p>
            <a:r>
              <a:rPr lang="en-US" sz="900">
                <a:hlinkClick r:id="rId4" tooltip="https://www.picpedia.org/highway-signs/o/objectives.html"/>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1248243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AC4C5-00BC-1DE7-376D-EC2F7DF31DF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DAC52969-208A-D9AC-904B-6CFF4A98C9D0}"/>
              </a:ext>
            </a:extLst>
          </p:cNvPr>
          <p:cNvPicPr>
            <a:picLocks noChangeAspect="1"/>
          </p:cNvPicPr>
          <p:nvPr/>
        </p:nvPicPr>
        <p:blipFill>
          <a:blip r:embed="rId2"/>
          <a:stretch>
            <a:fillRect/>
          </a:stretch>
        </p:blipFill>
        <p:spPr>
          <a:xfrm>
            <a:off x="7971640" y="0"/>
            <a:ext cx="4075981" cy="1511163"/>
          </a:xfrm>
          <a:prstGeom prst="rect">
            <a:avLst/>
          </a:prstGeom>
        </p:spPr>
      </p:pic>
      <p:cxnSp>
        <p:nvCxnSpPr>
          <p:cNvPr id="4" name="Straight Connector 3">
            <a:extLst>
              <a:ext uri="{FF2B5EF4-FFF2-40B4-BE49-F238E27FC236}">
                <a16:creationId xmlns:a16="http://schemas.microsoft.com/office/drawing/2014/main" id="{63788D62-9A8A-761B-74C1-905AEE28CB73}"/>
              </a:ext>
            </a:extLst>
          </p:cNvPr>
          <p:cNvCxnSpPr/>
          <p:nvPr/>
        </p:nvCxnSpPr>
        <p:spPr>
          <a:xfrm>
            <a:off x="331155" y="1486729"/>
            <a:ext cx="11321142"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CA0CBF3-F429-0C1D-DFA3-5C542D9FD6BD}"/>
              </a:ext>
            </a:extLst>
          </p:cNvPr>
          <p:cNvSpPr txBox="1"/>
          <p:nvPr/>
        </p:nvSpPr>
        <p:spPr>
          <a:xfrm>
            <a:off x="2371366" y="1956398"/>
            <a:ext cx="7449267" cy="1938992"/>
          </a:xfrm>
          <a:prstGeom prst="rect">
            <a:avLst/>
          </a:prstGeom>
          <a:noFill/>
        </p:spPr>
        <p:txBody>
          <a:bodyPr wrap="square" rtlCol="0">
            <a:spAutoFit/>
          </a:bodyPr>
          <a:lstStyle/>
          <a:p>
            <a:pPr algn="just"/>
            <a:r>
              <a:rPr lang="en-GB" sz="2000" dirty="0">
                <a:latin typeface="Arial" panose="020B0604020202020204" pitchFamily="34" charset="0"/>
                <a:cs typeface="Arial" panose="020B0604020202020204" pitchFamily="34" charset="0"/>
              </a:rPr>
              <a:t>Counsellors do not take responsibility </a:t>
            </a:r>
            <a:r>
              <a:rPr lang="en-GB" sz="2000" i="1" dirty="0">
                <a:latin typeface="Arial" panose="020B0604020202020204" pitchFamily="34" charset="0"/>
                <a:cs typeface="Arial" panose="020B0604020202020204" pitchFamily="34" charset="0"/>
              </a:rPr>
              <a:t>for </a:t>
            </a:r>
            <a:r>
              <a:rPr lang="en-GB" sz="2000" dirty="0">
                <a:latin typeface="Arial" panose="020B0604020202020204" pitchFamily="34" charset="0"/>
                <a:cs typeface="Arial" panose="020B0604020202020204" pitchFamily="34" charset="0"/>
              </a:rPr>
              <a:t>clients, as the autonomy or self-determination of clients is important, as long as this does not infringe the rights of others. </a:t>
            </a:r>
          </a:p>
          <a:p>
            <a:pPr algn="just"/>
            <a:r>
              <a:rPr lang="en-GB" sz="2000" dirty="0">
                <a:latin typeface="Arial" panose="020B0604020202020204" pitchFamily="34" charset="0"/>
                <a:cs typeface="Arial" panose="020B0604020202020204" pitchFamily="34" charset="0"/>
              </a:rPr>
              <a:t>Counsellors are, however, responsible [</a:t>
            </a:r>
            <a:r>
              <a:rPr lang="en-GB" sz="2000" i="1" dirty="0">
                <a:latin typeface="Arial" panose="020B0604020202020204" pitchFamily="34" charset="0"/>
                <a:cs typeface="Arial" panose="020B0604020202020204" pitchFamily="34" charset="0"/>
              </a:rPr>
              <a:t>to</a:t>
            </a:r>
            <a:r>
              <a:rPr lang="en-GB" sz="2000" dirty="0">
                <a:latin typeface="Arial" panose="020B0604020202020204" pitchFamily="34" charset="0"/>
                <a:cs typeface="Arial" panose="020B0604020202020204" pitchFamily="34" charset="0"/>
              </a:rPr>
              <a:t> clients] for the work undertaken with clients.</a:t>
            </a:r>
          </a:p>
          <a:p>
            <a:pPr algn="ctr"/>
            <a:r>
              <a:rPr lang="en-GB" dirty="0">
                <a:latin typeface="Arial" panose="020B0604020202020204" pitchFamily="34" charset="0"/>
                <a:cs typeface="Arial" panose="020B0604020202020204" pitchFamily="34" charset="0"/>
              </a:rPr>
              <a:t>					        </a:t>
            </a:r>
            <a:r>
              <a:rPr lang="en-GB" sz="2000" b="1" dirty="0">
                <a:latin typeface="Arial" panose="020B0604020202020204" pitchFamily="34" charset="0"/>
                <a:cs typeface="Arial" panose="020B0604020202020204" pitchFamily="34" charset="0"/>
              </a:rPr>
              <a:t>Jones </a:t>
            </a:r>
            <a:r>
              <a:rPr lang="en-GB" sz="2000" b="1" i="1" dirty="0">
                <a:latin typeface="Arial" panose="020B0604020202020204" pitchFamily="34" charset="0"/>
                <a:cs typeface="Arial" panose="020B0604020202020204" pitchFamily="34" charset="0"/>
              </a:rPr>
              <a:t>et al</a:t>
            </a:r>
            <a:r>
              <a:rPr lang="en-GB" sz="2000" b="1" dirty="0">
                <a:latin typeface="Arial" panose="020B0604020202020204" pitchFamily="34" charset="0"/>
                <a:cs typeface="Arial" panose="020B0604020202020204" pitchFamily="34" charset="0"/>
              </a:rPr>
              <a:t>, (2017)</a:t>
            </a:r>
          </a:p>
        </p:txBody>
      </p:sp>
      <p:sp>
        <p:nvSpPr>
          <p:cNvPr id="5" name="TextBox 4">
            <a:extLst>
              <a:ext uri="{FF2B5EF4-FFF2-40B4-BE49-F238E27FC236}">
                <a16:creationId xmlns:a16="http://schemas.microsoft.com/office/drawing/2014/main" id="{18DEE968-2709-9FD8-675D-D5BB25CACB33}"/>
              </a:ext>
            </a:extLst>
          </p:cNvPr>
          <p:cNvSpPr txBox="1"/>
          <p:nvPr/>
        </p:nvSpPr>
        <p:spPr>
          <a:xfrm>
            <a:off x="325426" y="242105"/>
            <a:ext cx="5378395" cy="1200329"/>
          </a:xfrm>
          <a:prstGeom prst="rect">
            <a:avLst/>
          </a:prstGeom>
          <a:noFill/>
        </p:spPr>
        <p:txBody>
          <a:bodyPr wrap="none" rtlCol="0">
            <a:spAutoFit/>
          </a:bodyPr>
          <a:lstStyle/>
          <a:p>
            <a:r>
              <a:rPr lang="en-US" sz="3200" b="1" dirty="0">
                <a:solidFill>
                  <a:schemeClr val="accent6">
                    <a:lumMod val="75000"/>
                  </a:schemeClr>
                </a:solidFill>
                <a:latin typeface="Arial" panose="020B0604020202020204" pitchFamily="34" charset="0"/>
                <a:cs typeface="Arial" panose="020B0604020202020204" pitchFamily="34" charset="0"/>
              </a:rPr>
              <a:t>Why…</a:t>
            </a:r>
          </a:p>
          <a:p>
            <a:r>
              <a:rPr lang="en-GB" sz="2000" dirty="0">
                <a:solidFill>
                  <a:schemeClr val="accent6">
                    <a:lumMod val="75000"/>
                  </a:schemeClr>
                </a:solidFill>
                <a:latin typeface="Arial" panose="020B0604020202020204" pitchFamily="34" charset="0"/>
                <a:cs typeface="Arial" panose="020B0604020202020204" pitchFamily="34" charset="0"/>
              </a:rPr>
              <a:t>…have ethical standards and a framework for </a:t>
            </a:r>
          </a:p>
          <a:p>
            <a:r>
              <a:rPr lang="en-GB" sz="2000" dirty="0">
                <a:solidFill>
                  <a:schemeClr val="accent6">
                    <a:lumMod val="75000"/>
                  </a:schemeClr>
                </a:solidFill>
                <a:latin typeface="Arial" panose="020B0604020202020204" pitchFamily="34" charset="0"/>
                <a:cs typeface="Arial" panose="020B0604020202020204" pitchFamily="34" charset="0"/>
              </a:rPr>
              <a:t>resolving dilemmas?</a:t>
            </a:r>
            <a:endParaRPr lang="en-US" sz="2000" b="1" dirty="0">
              <a:solidFill>
                <a:schemeClr val="accent6">
                  <a:lumMod val="75000"/>
                </a:schemeClr>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84ED4F48-6A6F-0191-ED9A-CD1F647B1A46}"/>
              </a:ext>
            </a:extLst>
          </p:cNvPr>
          <p:cNvSpPr/>
          <p:nvPr/>
        </p:nvSpPr>
        <p:spPr>
          <a:xfrm>
            <a:off x="1961147" y="4365058"/>
            <a:ext cx="8602579" cy="2012426"/>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Arial" panose="020B0604020202020204" pitchFamily="34" charset="0"/>
                <a:cs typeface="Arial" panose="020B0604020202020204" pitchFamily="34" charset="0"/>
              </a:rPr>
              <a:t>A framework can shed light on what is seen to be right or wrong, correct or inappropriate, and assist us in making difficult choices, working with real-life dilemmas.</a:t>
            </a:r>
          </a:p>
        </p:txBody>
      </p:sp>
    </p:spTree>
    <p:extLst>
      <p:ext uri="{BB962C8B-B14F-4D97-AF65-F5344CB8AC3E}">
        <p14:creationId xmlns:p14="http://schemas.microsoft.com/office/powerpoint/2010/main" val="3619351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9F8D2C-2AB5-8596-E874-261D5A5E7AE2}"/>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22B26AF-5DD0-9EC9-951F-DD08565E24DE}"/>
              </a:ext>
            </a:extLst>
          </p:cNvPr>
          <p:cNvPicPr>
            <a:picLocks noChangeAspect="1"/>
          </p:cNvPicPr>
          <p:nvPr/>
        </p:nvPicPr>
        <p:blipFill>
          <a:blip r:embed="rId2"/>
          <a:stretch>
            <a:fillRect/>
          </a:stretch>
        </p:blipFill>
        <p:spPr>
          <a:xfrm>
            <a:off x="7971640" y="0"/>
            <a:ext cx="4075981" cy="1511163"/>
          </a:xfrm>
          <a:prstGeom prst="rect">
            <a:avLst/>
          </a:prstGeom>
        </p:spPr>
      </p:pic>
      <p:cxnSp>
        <p:nvCxnSpPr>
          <p:cNvPr id="4" name="Straight Connector 3">
            <a:extLst>
              <a:ext uri="{FF2B5EF4-FFF2-40B4-BE49-F238E27FC236}">
                <a16:creationId xmlns:a16="http://schemas.microsoft.com/office/drawing/2014/main" id="{BD1E8D49-D9EC-C07C-3DA3-017DDC52147D}"/>
              </a:ext>
            </a:extLst>
          </p:cNvPr>
          <p:cNvCxnSpPr/>
          <p:nvPr/>
        </p:nvCxnSpPr>
        <p:spPr>
          <a:xfrm>
            <a:off x="331155" y="1486729"/>
            <a:ext cx="11321142"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6BFE462-9C4A-DA9D-01A1-07CEA4EC6CA5}"/>
              </a:ext>
            </a:extLst>
          </p:cNvPr>
          <p:cNvSpPr txBox="1"/>
          <p:nvPr/>
        </p:nvSpPr>
        <p:spPr>
          <a:xfrm>
            <a:off x="246934" y="640503"/>
            <a:ext cx="6351419" cy="584775"/>
          </a:xfrm>
          <a:prstGeom prst="rect">
            <a:avLst/>
          </a:prstGeom>
          <a:noFill/>
        </p:spPr>
        <p:txBody>
          <a:bodyPr wrap="none" rtlCol="0">
            <a:spAutoFit/>
          </a:bodyPr>
          <a:lstStyle/>
          <a:p>
            <a:r>
              <a:rPr lang="en-GB" sz="3200" b="1" dirty="0">
                <a:solidFill>
                  <a:schemeClr val="accent6">
                    <a:lumMod val="75000"/>
                  </a:schemeClr>
                </a:solidFill>
                <a:latin typeface="Arial" panose="020B0604020202020204" pitchFamily="34" charset="0"/>
                <a:cs typeface="Arial" panose="020B0604020202020204" pitchFamily="34" charset="0"/>
              </a:rPr>
              <a:t>What influences our decisions?</a:t>
            </a:r>
            <a:endParaRPr lang="en-US" sz="3200" b="1" dirty="0">
              <a:solidFill>
                <a:schemeClr val="accent6">
                  <a:lumMod val="75000"/>
                </a:schemeClr>
              </a:solidFill>
              <a:latin typeface="Arial" panose="020B0604020202020204" pitchFamily="34" charset="0"/>
              <a:cs typeface="Arial" panose="020B0604020202020204" pitchFamily="34" charset="0"/>
            </a:endParaRPr>
          </a:p>
        </p:txBody>
      </p:sp>
      <p:sp>
        <p:nvSpPr>
          <p:cNvPr id="6" name="Oval 5">
            <a:extLst>
              <a:ext uri="{FF2B5EF4-FFF2-40B4-BE49-F238E27FC236}">
                <a16:creationId xmlns:a16="http://schemas.microsoft.com/office/drawing/2014/main" id="{962656D5-ED3F-6DE5-741B-B4D9E991A095}"/>
              </a:ext>
            </a:extLst>
          </p:cNvPr>
          <p:cNvSpPr/>
          <p:nvPr/>
        </p:nvSpPr>
        <p:spPr>
          <a:xfrm>
            <a:off x="4849780" y="3897663"/>
            <a:ext cx="1413588" cy="121764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7" name="Rectangle 6">
            <a:extLst>
              <a:ext uri="{FF2B5EF4-FFF2-40B4-BE49-F238E27FC236}">
                <a16:creationId xmlns:a16="http://schemas.microsoft.com/office/drawing/2014/main" id="{5FB99974-F26A-F9FD-9E16-93FD92BA233F}"/>
              </a:ext>
            </a:extLst>
          </p:cNvPr>
          <p:cNvSpPr/>
          <p:nvPr/>
        </p:nvSpPr>
        <p:spPr>
          <a:xfrm>
            <a:off x="1020360" y="4330874"/>
            <a:ext cx="1536244" cy="10007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Rectangle 7">
            <a:extLst>
              <a:ext uri="{FF2B5EF4-FFF2-40B4-BE49-F238E27FC236}">
                <a16:creationId xmlns:a16="http://schemas.microsoft.com/office/drawing/2014/main" id="{F563B5F3-AE9F-2A84-EB9E-83B60FB89EF5}"/>
              </a:ext>
            </a:extLst>
          </p:cNvPr>
          <p:cNvSpPr/>
          <p:nvPr/>
        </p:nvSpPr>
        <p:spPr>
          <a:xfrm>
            <a:off x="8786849" y="4295661"/>
            <a:ext cx="1536244" cy="10007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Rectangle 8">
            <a:extLst>
              <a:ext uri="{FF2B5EF4-FFF2-40B4-BE49-F238E27FC236}">
                <a16:creationId xmlns:a16="http://schemas.microsoft.com/office/drawing/2014/main" id="{56AB2351-C2C7-995C-8E6D-4F9EA6B5F7DF}"/>
              </a:ext>
            </a:extLst>
          </p:cNvPr>
          <p:cNvSpPr/>
          <p:nvPr/>
        </p:nvSpPr>
        <p:spPr>
          <a:xfrm>
            <a:off x="7867447" y="2283725"/>
            <a:ext cx="1536244" cy="10007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2" name="Rectangle 11">
            <a:extLst>
              <a:ext uri="{FF2B5EF4-FFF2-40B4-BE49-F238E27FC236}">
                <a16:creationId xmlns:a16="http://schemas.microsoft.com/office/drawing/2014/main" id="{0A42E5E6-D73D-B95A-965A-06AD4242909C}"/>
              </a:ext>
            </a:extLst>
          </p:cNvPr>
          <p:cNvSpPr/>
          <p:nvPr/>
        </p:nvSpPr>
        <p:spPr>
          <a:xfrm>
            <a:off x="4761151" y="1736152"/>
            <a:ext cx="1536244" cy="10007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3" name="Rectangle 12">
            <a:extLst>
              <a:ext uri="{FF2B5EF4-FFF2-40B4-BE49-F238E27FC236}">
                <a16:creationId xmlns:a16="http://schemas.microsoft.com/office/drawing/2014/main" id="{E3A4D6FA-161F-8FD7-D0CB-13239DD013C7}"/>
              </a:ext>
            </a:extLst>
          </p:cNvPr>
          <p:cNvSpPr/>
          <p:nvPr/>
        </p:nvSpPr>
        <p:spPr>
          <a:xfrm>
            <a:off x="2006633" y="2328517"/>
            <a:ext cx="1536244" cy="10007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4" name="Arrow: Right 19">
            <a:extLst>
              <a:ext uri="{FF2B5EF4-FFF2-40B4-BE49-F238E27FC236}">
                <a16:creationId xmlns:a16="http://schemas.microsoft.com/office/drawing/2014/main" id="{F0BDAE76-CFF3-7CB2-8E05-AF1D091A443A}"/>
              </a:ext>
            </a:extLst>
          </p:cNvPr>
          <p:cNvSpPr/>
          <p:nvPr/>
        </p:nvSpPr>
        <p:spPr>
          <a:xfrm>
            <a:off x="2686969" y="4608561"/>
            <a:ext cx="1654188" cy="49278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Arrow: Right 20">
            <a:extLst>
              <a:ext uri="{FF2B5EF4-FFF2-40B4-BE49-F238E27FC236}">
                <a16:creationId xmlns:a16="http://schemas.microsoft.com/office/drawing/2014/main" id="{1B04CA8F-543C-91E6-2D49-D9C392DD512E}"/>
              </a:ext>
            </a:extLst>
          </p:cNvPr>
          <p:cNvSpPr/>
          <p:nvPr/>
        </p:nvSpPr>
        <p:spPr>
          <a:xfrm rot="1926436">
            <a:off x="3669083" y="3443755"/>
            <a:ext cx="928397" cy="363474"/>
          </a:xfrm>
          <a:prstGeom prst="rightArrow">
            <a:avLst>
              <a:gd name="adj1" fmla="val 67869"/>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6" name="Arrow: Down 22">
            <a:extLst>
              <a:ext uri="{FF2B5EF4-FFF2-40B4-BE49-F238E27FC236}">
                <a16:creationId xmlns:a16="http://schemas.microsoft.com/office/drawing/2014/main" id="{235A7EEF-85FF-5EC7-D1D6-DE13247E1D91}"/>
              </a:ext>
            </a:extLst>
          </p:cNvPr>
          <p:cNvSpPr/>
          <p:nvPr/>
        </p:nvSpPr>
        <p:spPr>
          <a:xfrm>
            <a:off x="5412981" y="2972799"/>
            <a:ext cx="355242" cy="771304"/>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7" name="Arrow: Down 23">
            <a:extLst>
              <a:ext uri="{FF2B5EF4-FFF2-40B4-BE49-F238E27FC236}">
                <a16:creationId xmlns:a16="http://schemas.microsoft.com/office/drawing/2014/main" id="{EB4A83FC-863F-C9FC-5BC4-BBD9C1BE2C66}"/>
              </a:ext>
            </a:extLst>
          </p:cNvPr>
          <p:cNvSpPr/>
          <p:nvPr/>
        </p:nvSpPr>
        <p:spPr>
          <a:xfrm rot="3591279">
            <a:off x="7051613" y="3025786"/>
            <a:ext cx="422939" cy="1005098"/>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8" name="Arrow: Left 25">
            <a:extLst>
              <a:ext uri="{FF2B5EF4-FFF2-40B4-BE49-F238E27FC236}">
                <a16:creationId xmlns:a16="http://schemas.microsoft.com/office/drawing/2014/main" id="{5CE29866-E67F-C0B8-59BC-92053E6B1DBD}"/>
              </a:ext>
            </a:extLst>
          </p:cNvPr>
          <p:cNvSpPr/>
          <p:nvPr/>
        </p:nvSpPr>
        <p:spPr>
          <a:xfrm>
            <a:off x="6665911" y="4591419"/>
            <a:ext cx="1958689" cy="527065"/>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9" name="TextBox 18">
            <a:extLst>
              <a:ext uri="{FF2B5EF4-FFF2-40B4-BE49-F238E27FC236}">
                <a16:creationId xmlns:a16="http://schemas.microsoft.com/office/drawing/2014/main" id="{57B7710B-505F-E260-3D09-F3721AB53B53}"/>
              </a:ext>
            </a:extLst>
          </p:cNvPr>
          <p:cNvSpPr txBox="1"/>
          <p:nvPr/>
        </p:nvSpPr>
        <p:spPr>
          <a:xfrm>
            <a:off x="1431816" y="4646562"/>
            <a:ext cx="726161" cy="369332"/>
          </a:xfrm>
          <a:prstGeom prst="rect">
            <a:avLst/>
          </a:prstGeom>
          <a:noFill/>
        </p:spPr>
        <p:txBody>
          <a:bodyPr wrap="none" rtlCol="0">
            <a:spAutoFit/>
          </a:bodyPr>
          <a:lstStyle/>
          <a:p>
            <a:r>
              <a:rPr lang="en-GB" b="1" dirty="0">
                <a:solidFill>
                  <a:schemeClr val="accent2">
                    <a:lumMod val="50000"/>
                  </a:schemeClr>
                </a:solidFill>
              </a:rPr>
              <a:t>Laws</a:t>
            </a:r>
          </a:p>
        </p:txBody>
      </p:sp>
      <p:sp>
        <p:nvSpPr>
          <p:cNvPr id="20" name="TextBox 19">
            <a:extLst>
              <a:ext uri="{FF2B5EF4-FFF2-40B4-BE49-F238E27FC236}">
                <a16:creationId xmlns:a16="http://schemas.microsoft.com/office/drawing/2014/main" id="{B8D81E6F-A2AF-3B4A-5475-5FE5B01CC9A6}"/>
              </a:ext>
            </a:extLst>
          </p:cNvPr>
          <p:cNvSpPr txBox="1"/>
          <p:nvPr/>
        </p:nvSpPr>
        <p:spPr>
          <a:xfrm>
            <a:off x="4788452" y="1897527"/>
            <a:ext cx="1536244" cy="646331"/>
          </a:xfrm>
          <a:prstGeom prst="rect">
            <a:avLst/>
          </a:prstGeom>
          <a:noFill/>
        </p:spPr>
        <p:txBody>
          <a:bodyPr wrap="square" rtlCol="0">
            <a:spAutoFit/>
          </a:bodyPr>
          <a:lstStyle/>
          <a:p>
            <a:pPr algn="ctr"/>
            <a:r>
              <a:rPr lang="en-GB" b="1" dirty="0">
                <a:solidFill>
                  <a:schemeClr val="accent2">
                    <a:lumMod val="50000"/>
                  </a:schemeClr>
                </a:solidFill>
              </a:rPr>
              <a:t>Ethical Guidelines</a:t>
            </a:r>
          </a:p>
        </p:txBody>
      </p:sp>
      <p:sp>
        <p:nvSpPr>
          <p:cNvPr id="21" name="TextBox 20">
            <a:extLst>
              <a:ext uri="{FF2B5EF4-FFF2-40B4-BE49-F238E27FC236}">
                <a16:creationId xmlns:a16="http://schemas.microsoft.com/office/drawing/2014/main" id="{946691F0-F794-61DB-1BDD-63156967AA87}"/>
              </a:ext>
            </a:extLst>
          </p:cNvPr>
          <p:cNvSpPr txBox="1"/>
          <p:nvPr/>
        </p:nvSpPr>
        <p:spPr>
          <a:xfrm>
            <a:off x="2048076" y="2517573"/>
            <a:ext cx="1457900" cy="646331"/>
          </a:xfrm>
          <a:prstGeom prst="rect">
            <a:avLst/>
          </a:prstGeom>
          <a:noFill/>
        </p:spPr>
        <p:txBody>
          <a:bodyPr wrap="none" rtlCol="0">
            <a:spAutoFit/>
          </a:bodyPr>
          <a:lstStyle/>
          <a:p>
            <a:r>
              <a:rPr lang="en-GB" b="1" dirty="0">
                <a:solidFill>
                  <a:schemeClr val="accent2">
                    <a:lumMod val="50000"/>
                  </a:schemeClr>
                </a:solidFill>
              </a:rPr>
              <a:t>Policies and</a:t>
            </a:r>
          </a:p>
          <a:p>
            <a:r>
              <a:rPr lang="en-GB" b="1" dirty="0">
                <a:solidFill>
                  <a:schemeClr val="accent2">
                    <a:lumMod val="50000"/>
                  </a:schemeClr>
                </a:solidFill>
              </a:rPr>
              <a:t> Procedures</a:t>
            </a:r>
          </a:p>
        </p:txBody>
      </p:sp>
      <p:sp>
        <p:nvSpPr>
          <p:cNvPr id="22" name="TextBox 21">
            <a:extLst>
              <a:ext uri="{FF2B5EF4-FFF2-40B4-BE49-F238E27FC236}">
                <a16:creationId xmlns:a16="http://schemas.microsoft.com/office/drawing/2014/main" id="{E089FE5C-D249-D227-C03C-E1ABE224DE64}"/>
              </a:ext>
            </a:extLst>
          </p:cNvPr>
          <p:cNvSpPr txBox="1"/>
          <p:nvPr/>
        </p:nvSpPr>
        <p:spPr>
          <a:xfrm>
            <a:off x="8058424" y="2402552"/>
            <a:ext cx="1154291" cy="646331"/>
          </a:xfrm>
          <a:prstGeom prst="rect">
            <a:avLst/>
          </a:prstGeom>
          <a:noFill/>
        </p:spPr>
        <p:txBody>
          <a:bodyPr wrap="none" rtlCol="0">
            <a:spAutoFit/>
          </a:bodyPr>
          <a:lstStyle/>
          <a:p>
            <a:pPr algn="ctr"/>
            <a:r>
              <a:rPr lang="en-GB" b="1" dirty="0">
                <a:solidFill>
                  <a:schemeClr val="accent2">
                    <a:lumMod val="50000"/>
                  </a:schemeClr>
                </a:solidFill>
              </a:rPr>
              <a:t>Personal </a:t>
            </a:r>
          </a:p>
          <a:p>
            <a:pPr algn="ctr"/>
            <a:r>
              <a:rPr lang="en-GB" b="1" dirty="0">
                <a:solidFill>
                  <a:schemeClr val="accent2">
                    <a:lumMod val="50000"/>
                  </a:schemeClr>
                </a:solidFill>
              </a:rPr>
              <a:t>Morals</a:t>
            </a:r>
          </a:p>
        </p:txBody>
      </p:sp>
      <p:sp>
        <p:nvSpPr>
          <p:cNvPr id="23" name="TextBox 22">
            <a:extLst>
              <a:ext uri="{FF2B5EF4-FFF2-40B4-BE49-F238E27FC236}">
                <a16:creationId xmlns:a16="http://schemas.microsoft.com/office/drawing/2014/main" id="{EF2937B9-257D-66E2-481C-5955539E2DEF}"/>
              </a:ext>
            </a:extLst>
          </p:cNvPr>
          <p:cNvSpPr txBox="1"/>
          <p:nvPr/>
        </p:nvSpPr>
        <p:spPr>
          <a:xfrm>
            <a:off x="8786849" y="4479029"/>
            <a:ext cx="1536244" cy="646331"/>
          </a:xfrm>
          <a:prstGeom prst="rect">
            <a:avLst/>
          </a:prstGeom>
          <a:noFill/>
        </p:spPr>
        <p:txBody>
          <a:bodyPr wrap="square" rtlCol="0">
            <a:spAutoFit/>
          </a:bodyPr>
          <a:lstStyle/>
          <a:p>
            <a:pPr algn="ctr"/>
            <a:r>
              <a:rPr lang="en-GB" b="1" dirty="0">
                <a:solidFill>
                  <a:schemeClr val="accent2">
                    <a:lumMod val="50000"/>
                  </a:schemeClr>
                </a:solidFill>
              </a:rPr>
              <a:t>Previous Experience</a:t>
            </a:r>
          </a:p>
        </p:txBody>
      </p:sp>
      <p:sp>
        <p:nvSpPr>
          <p:cNvPr id="24" name="Rectangle 23">
            <a:extLst>
              <a:ext uri="{FF2B5EF4-FFF2-40B4-BE49-F238E27FC236}">
                <a16:creationId xmlns:a16="http://schemas.microsoft.com/office/drawing/2014/main" id="{F73D83AC-2FFC-08EF-7E29-FC174F071D37}"/>
              </a:ext>
            </a:extLst>
          </p:cNvPr>
          <p:cNvSpPr/>
          <p:nvPr/>
        </p:nvSpPr>
        <p:spPr>
          <a:xfrm>
            <a:off x="4982102" y="4309365"/>
            <a:ext cx="1217000" cy="400110"/>
          </a:xfrm>
          <a:prstGeom prst="rect">
            <a:avLst/>
          </a:prstGeom>
        </p:spPr>
        <p:txBody>
          <a:bodyPr wrap="none">
            <a:spAutoFit/>
          </a:bodyPr>
          <a:lstStyle/>
          <a:p>
            <a:r>
              <a:rPr lang="en-GB" sz="2000" b="1" dirty="0">
                <a:solidFill>
                  <a:schemeClr val="accent2">
                    <a:lumMod val="50000"/>
                  </a:schemeClr>
                </a:solidFill>
              </a:rPr>
              <a:t>Decision</a:t>
            </a:r>
          </a:p>
        </p:txBody>
      </p:sp>
      <p:sp>
        <p:nvSpPr>
          <p:cNvPr id="25" name="TextBox 24">
            <a:extLst>
              <a:ext uri="{FF2B5EF4-FFF2-40B4-BE49-F238E27FC236}">
                <a16:creationId xmlns:a16="http://schemas.microsoft.com/office/drawing/2014/main" id="{086F7237-C1C0-39F4-7554-DDAC6A0F1901}"/>
              </a:ext>
            </a:extLst>
          </p:cNvPr>
          <p:cNvSpPr txBox="1"/>
          <p:nvPr/>
        </p:nvSpPr>
        <p:spPr>
          <a:xfrm>
            <a:off x="1660358" y="5683746"/>
            <a:ext cx="8662735" cy="646331"/>
          </a:xfrm>
          <a:prstGeom prst="rect">
            <a:avLst/>
          </a:prstGeom>
          <a:noFill/>
          <a:ln w="6350">
            <a:solidFill>
              <a:schemeClr val="tx1"/>
            </a:solidFill>
          </a:ln>
        </p:spPr>
        <p:txBody>
          <a:bodyPr wrap="square" rtlCol="0">
            <a:spAutoFit/>
          </a:bodyPr>
          <a:lstStyle/>
          <a:p>
            <a:pPr algn="ctr"/>
            <a:r>
              <a:rPr lang="en-GB" b="1" dirty="0"/>
              <a:t>Professional principles: being trustworthy, autonomy, beneficence (wellbeing), </a:t>
            </a:r>
          </a:p>
          <a:p>
            <a:pPr algn="ctr"/>
            <a:r>
              <a:rPr lang="en-GB" b="1" dirty="0"/>
              <a:t>non-maleficence (avoid harm), justice, self-respect, safety</a:t>
            </a:r>
          </a:p>
        </p:txBody>
      </p:sp>
      <p:sp>
        <p:nvSpPr>
          <p:cNvPr id="26" name="Arrow: Down 30">
            <a:extLst>
              <a:ext uri="{FF2B5EF4-FFF2-40B4-BE49-F238E27FC236}">
                <a16:creationId xmlns:a16="http://schemas.microsoft.com/office/drawing/2014/main" id="{0DCCCC3A-8EA4-6037-D8FD-97B9B930B0CD}"/>
              </a:ext>
            </a:extLst>
          </p:cNvPr>
          <p:cNvSpPr/>
          <p:nvPr/>
        </p:nvSpPr>
        <p:spPr>
          <a:xfrm rot="10800000">
            <a:off x="5378955" y="5276588"/>
            <a:ext cx="355242" cy="286659"/>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9" name="TextBox 28">
            <a:extLst>
              <a:ext uri="{FF2B5EF4-FFF2-40B4-BE49-F238E27FC236}">
                <a16:creationId xmlns:a16="http://schemas.microsoft.com/office/drawing/2014/main" id="{D81B08E2-F751-F810-46BD-2F440356071F}"/>
              </a:ext>
            </a:extLst>
          </p:cNvPr>
          <p:cNvSpPr txBox="1"/>
          <p:nvPr/>
        </p:nvSpPr>
        <p:spPr>
          <a:xfrm>
            <a:off x="1140868" y="6342810"/>
            <a:ext cx="9143999" cy="253916"/>
          </a:xfrm>
          <a:prstGeom prst="rect">
            <a:avLst/>
          </a:prstGeom>
          <a:noFill/>
        </p:spPr>
        <p:txBody>
          <a:bodyPr wrap="square" rtlCol="0">
            <a:spAutoFit/>
          </a:bodyPr>
          <a:lstStyle/>
          <a:p>
            <a:pPr algn="ctr"/>
            <a:r>
              <a:rPr lang="en-GB" sz="1050" dirty="0"/>
              <a:t>Source: Amis, K. (2017) </a:t>
            </a:r>
            <a:r>
              <a:rPr lang="en-GB" sz="1050" i="1" dirty="0"/>
              <a:t>Boundaries, Power and Ethical responsibility in Counselling and Psychotherapy. </a:t>
            </a:r>
            <a:r>
              <a:rPr lang="en-GB" sz="1050" dirty="0"/>
              <a:t>London: Sage Publications</a:t>
            </a:r>
          </a:p>
        </p:txBody>
      </p:sp>
    </p:spTree>
    <p:extLst>
      <p:ext uri="{BB962C8B-B14F-4D97-AF65-F5344CB8AC3E}">
        <p14:creationId xmlns:p14="http://schemas.microsoft.com/office/powerpoint/2010/main" val="1157756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11333-52A3-4B47-E16B-2B90984527F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96CE988E-9FCD-9D75-BF29-23C094045E35}"/>
              </a:ext>
            </a:extLst>
          </p:cNvPr>
          <p:cNvPicPr>
            <a:picLocks noChangeAspect="1"/>
          </p:cNvPicPr>
          <p:nvPr/>
        </p:nvPicPr>
        <p:blipFill>
          <a:blip r:embed="rId2"/>
          <a:stretch>
            <a:fillRect/>
          </a:stretch>
        </p:blipFill>
        <p:spPr>
          <a:xfrm>
            <a:off x="7971640" y="0"/>
            <a:ext cx="4075981" cy="1511163"/>
          </a:xfrm>
          <a:prstGeom prst="rect">
            <a:avLst/>
          </a:prstGeom>
        </p:spPr>
      </p:pic>
      <p:cxnSp>
        <p:nvCxnSpPr>
          <p:cNvPr id="4" name="Straight Connector 3">
            <a:extLst>
              <a:ext uri="{FF2B5EF4-FFF2-40B4-BE49-F238E27FC236}">
                <a16:creationId xmlns:a16="http://schemas.microsoft.com/office/drawing/2014/main" id="{63A83067-9FBE-5242-1959-7066ADBB2DB8}"/>
              </a:ext>
            </a:extLst>
          </p:cNvPr>
          <p:cNvCxnSpPr/>
          <p:nvPr/>
        </p:nvCxnSpPr>
        <p:spPr>
          <a:xfrm>
            <a:off x="331155" y="1486729"/>
            <a:ext cx="11321142"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C2D410E-7B4B-BC80-6094-19916267520F}"/>
              </a:ext>
            </a:extLst>
          </p:cNvPr>
          <p:cNvSpPr txBox="1"/>
          <p:nvPr/>
        </p:nvSpPr>
        <p:spPr>
          <a:xfrm>
            <a:off x="331155" y="673452"/>
            <a:ext cx="5718232" cy="584775"/>
          </a:xfrm>
          <a:prstGeom prst="rect">
            <a:avLst/>
          </a:prstGeom>
          <a:noFill/>
        </p:spPr>
        <p:txBody>
          <a:bodyPr wrap="none" rtlCol="0">
            <a:spAutoFit/>
          </a:bodyPr>
          <a:lstStyle/>
          <a:p>
            <a:r>
              <a:rPr lang="en-US" sz="3200" b="1" dirty="0">
                <a:solidFill>
                  <a:schemeClr val="accent6">
                    <a:lumMod val="75000"/>
                  </a:schemeClr>
                </a:solidFill>
                <a:latin typeface="Arial" panose="020B0604020202020204" pitchFamily="34" charset="0"/>
                <a:cs typeface="Arial" panose="020B0604020202020204" pitchFamily="34" charset="0"/>
              </a:rPr>
              <a:t>Decision Making Framework</a:t>
            </a:r>
          </a:p>
        </p:txBody>
      </p:sp>
      <p:sp>
        <p:nvSpPr>
          <p:cNvPr id="14" name="Arrow: Pentagon 2">
            <a:extLst>
              <a:ext uri="{FF2B5EF4-FFF2-40B4-BE49-F238E27FC236}">
                <a16:creationId xmlns:a16="http://schemas.microsoft.com/office/drawing/2014/main" id="{37066B37-C8AE-DE47-B24D-04C8843A7D4A}"/>
              </a:ext>
            </a:extLst>
          </p:cNvPr>
          <p:cNvSpPr/>
          <p:nvPr/>
        </p:nvSpPr>
        <p:spPr>
          <a:xfrm>
            <a:off x="332077" y="2308849"/>
            <a:ext cx="1503440" cy="2491179"/>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2" name="TextBox 21">
            <a:extLst>
              <a:ext uri="{FF2B5EF4-FFF2-40B4-BE49-F238E27FC236}">
                <a16:creationId xmlns:a16="http://schemas.microsoft.com/office/drawing/2014/main" id="{EC529125-BCC5-9A3B-A169-EA7F70066E11}"/>
              </a:ext>
            </a:extLst>
          </p:cNvPr>
          <p:cNvSpPr txBox="1"/>
          <p:nvPr/>
        </p:nvSpPr>
        <p:spPr>
          <a:xfrm>
            <a:off x="331155" y="3220912"/>
            <a:ext cx="1380506" cy="830997"/>
          </a:xfrm>
          <a:prstGeom prst="rect">
            <a:avLst/>
          </a:prstGeom>
          <a:noFill/>
        </p:spPr>
        <p:txBody>
          <a:bodyPr wrap="none" rtlCol="0">
            <a:spAutoFit/>
          </a:bodyPr>
          <a:lstStyle/>
          <a:p>
            <a:r>
              <a:rPr lang="en-US" sz="1600" b="1" dirty="0">
                <a:solidFill>
                  <a:schemeClr val="accent2">
                    <a:lumMod val="50000"/>
                  </a:schemeClr>
                </a:solidFill>
                <a:latin typeface="Arial" panose="020B0604020202020204" pitchFamily="34" charset="0"/>
                <a:cs typeface="Arial" panose="020B0604020202020204" pitchFamily="34" charset="0"/>
              </a:rPr>
              <a:t>Understand </a:t>
            </a:r>
          </a:p>
          <a:p>
            <a:r>
              <a:rPr lang="en-US" sz="1600" b="1" dirty="0">
                <a:solidFill>
                  <a:schemeClr val="accent2">
                    <a:lumMod val="50000"/>
                  </a:schemeClr>
                </a:solidFill>
                <a:latin typeface="Arial" panose="020B0604020202020204" pitchFamily="34" charset="0"/>
                <a:cs typeface="Arial" panose="020B0604020202020204" pitchFamily="34" charset="0"/>
              </a:rPr>
              <a:t>the</a:t>
            </a:r>
          </a:p>
          <a:p>
            <a:r>
              <a:rPr lang="en-US" sz="1600" b="1" dirty="0">
                <a:solidFill>
                  <a:schemeClr val="accent2">
                    <a:lumMod val="50000"/>
                  </a:schemeClr>
                </a:solidFill>
                <a:latin typeface="Arial" panose="020B0604020202020204" pitchFamily="34" charset="0"/>
                <a:cs typeface="Arial" panose="020B0604020202020204" pitchFamily="34" charset="0"/>
              </a:rPr>
              <a:t>problem</a:t>
            </a:r>
          </a:p>
        </p:txBody>
      </p:sp>
      <p:sp>
        <p:nvSpPr>
          <p:cNvPr id="23" name="Arrow: Pentagon 2">
            <a:extLst>
              <a:ext uri="{FF2B5EF4-FFF2-40B4-BE49-F238E27FC236}">
                <a16:creationId xmlns:a16="http://schemas.microsoft.com/office/drawing/2014/main" id="{1C877025-2BF3-C32E-C501-3846C9E691B6}"/>
              </a:ext>
            </a:extLst>
          </p:cNvPr>
          <p:cNvSpPr/>
          <p:nvPr/>
        </p:nvSpPr>
        <p:spPr>
          <a:xfrm>
            <a:off x="1866357" y="2310829"/>
            <a:ext cx="1503440" cy="2491179"/>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6" name="TextBox 25">
            <a:extLst>
              <a:ext uri="{FF2B5EF4-FFF2-40B4-BE49-F238E27FC236}">
                <a16:creationId xmlns:a16="http://schemas.microsoft.com/office/drawing/2014/main" id="{5B9D41E1-A267-215D-F603-AE56E0692AAE}"/>
              </a:ext>
            </a:extLst>
          </p:cNvPr>
          <p:cNvSpPr txBox="1"/>
          <p:nvPr/>
        </p:nvSpPr>
        <p:spPr>
          <a:xfrm>
            <a:off x="1864412" y="2953371"/>
            <a:ext cx="1290706" cy="1246495"/>
          </a:xfrm>
          <a:prstGeom prst="rect">
            <a:avLst/>
          </a:prstGeom>
          <a:noFill/>
        </p:spPr>
        <p:txBody>
          <a:bodyPr wrap="square" rtlCol="0">
            <a:spAutoFit/>
          </a:bodyPr>
          <a:lstStyle/>
          <a:p>
            <a:r>
              <a:rPr lang="en-US" sz="1500" b="1" dirty="0">
                <a:solidFill>
                  <a:schemeClr val="accent2">
                    <a:lumMod val="50000"/>
                  </a:schemeClr>
                </a:solidFill>
                <a:latin typeface="Arial" panose="020B0604020202020204" pitchFamily="34" charset="0"/>
                <a:cs typeface="Arial" panose="020B0604020202020204" pitchFamily="34" charset="0"/>
              </a:rPr>
              <a:t>Identify </a:t>
            </a:r>
          </a:p>
          <a:p>
            <a:r>
              <a:rPr lang="en-US" sz="1500" b="1" dirty="0">
                <a:solidFill>
                  <a:schemeClr val="accent2">
                    <a:lumMod val="50000"/>
                  </a:schemeClr>
                </a:solidFill>
                <a:latin typeface="Arial" panose="020B0604020202020204" pitchFamily="34" charset="0"/>
                <a:cs typeface="Arial" panose="020B0604020202020204" pitchFamily="34" charset="0"/>
              </a:rPr>
              <a:t>sources of assistance, guidance, support</a:t>
            </a:r>
          </a:p>
        </p:txBody>
      </p:sp>
      <p:sp>
        <p:nvSpPr>
          <p:cNvPr id="27" name="TextBox 26">
            <a:extLst>
              <a:ext uri="{FF2B5EF4-FFF2-40B4-BE49-F238E27FC236}">
                <a16:creationId xmlns:a16="http://schemas.microsoft.com/office/drawing/2014/main" id="{4813116C-DE11-23FA-0A4F-7ACA9F04392E}"/>
              </a:ext>
            </a:extLst>
          </p:cNvPr>
          <p:cNvSpPr txBox="1"/>
          <p:nvPr/>
        </p:nvSpPr>
        <p:spPr>
          <a:xfrm flipH="1">
            <a:off x="3447145" y="3097801"/>
            <a:ext cx="1312415" cy="1077218"/>
          </a:xfrm>
          <a:prstGeom prst="rect">
            <a:avLst/>
          </a:prstGeom>
          <a:noFill/>
        </p:spPr>
        <p:txBody>
          <a:bodyPr wrap="square" rtlCol="0">
            <a:spAutoFit/>
          </a:bodyPr>
          <a:lstStyle/>
          <a:p>
            <a:r>
              <a:rPr lang="en-GB" sz="1600" b="1" dirty="0">
                <a:solidFill>
                  <a:schemeClr val="accent2">
                    <a:lumMod val="50000"/>
                  </a:schemeClr>
                </a:solidFill>
              </a:rPr>
              <a:t>What exactly is the dilemma?</a:t>
            </a:r>
          </a:p>
        </p:txBody>
      </p:sp>
      <p:sp>
        <p:nvSpPr>
          <p:cNvPr id="28" name="Arrow: Pentagon 2">
            <a:extLst>
              <a:ext uri="{FF2B5EF4-FFF2-40B4-BE49-F238E27FC236}">
                <a16:creationId xmlns:a16="http://schemas.microsoft.com/office/drawing/2014/main" id="{03AF4BA6-3936-ABE7-0047-9AC4E3307DF7}"/>
              </a:ext>
            </a:extLst>
          </p:cNvPr>
          <p:cNvSpPr/>
          <p:nvPr/>
        </p:nvSpPr>
        <p:spPr>
          <a:xfrm>
            <a:off x="3431725" y="2310829"/>
            <a:ext cx="1503440" cy="2491179"/>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9" name="TextBox 28">
            <a:extLst>
              <a:ext uri="{FF2B5EF4-FFF2-40B4-BE49-F238E27FC236}">
                <a16:creationId xmlns:a16="http://schemas.microsoft.com/office/drawing/2014/main" id="{97C95F60-8ACA-91E3-0238-336E87C8EDCA}"/>
              </a:ext>
            </a:extLst>
          </p:cNvPr>
          <p:cNvSpPr txBox="1"/>
          <p:nvPr/>
        </p:nvSpPr>
        <p:spPr>
          <a:xfrm flipH="1">
            <a:off x="5089985" y="3184408"/>
            <a:ext cx="1163475" cy="830997"/>
          </a:xfrm>
          <a:prstGeom prst="rect">
            <a:avLst/>
          </a:prstGeom>
          <a:noFill/>
        </p:spPr>
        <p:txBody>
          <a:bodyPr wrap="square" rtlCol="0">
            <a:spAutoFit/>
          </a:bodyPr>
          <a:lstStyle/>
          <a:p>
            <a:r>
              <a:rPr lang="en-GB" sz="1600" b="1" dirty="0">
                <a:solidFill>
                  <a:schemeClr val="accent2">
                    <a:lumMod val="50000"/>
                  </a:schemeClr>
                </a:solidFill>
              </a:rPr>
              <a:t>Weigh up </a:t>
            </a:r>
          </a:p>
          <a:p>
            <a:r>
              <a:rPr lang="en-GB" sz="1600" b="1" dirty="0">
                <a:solidFill>
                  <a:schemeClr val="accent2">
                    <a:lumMod val="50000"/>
                  </a:schemeClr>
                </a:solidFill>
              </a:rPr>
              <a:t>the options</a:t>
            </a:r>
          </a:p>
        </p:txBody>
      </p:sp>
      <p:sp>
        <p:nvSpPr>
          <p:cNvPr id="30" name="Arrow: Pentagon 2">
            <a:extLst>
              <a:ext uri="{FF2B5EF4-FFF2-40B4-BE49-F238E27FC236}">
                <a16:creationId xmlns:a16="http://schemas.microsoft.com/office/drawing/2014/main" id="{C258B68A-AEE6-0318-FE0D-B8A6F6D56915}"/>
              </a:ext>
            </a:extLst>
          </p:cNvPr>
          <p:cNvSpPr/>
          <p:nvPr/>
        </p:nvSpPr>
        <p:spPr>
          <a:xfrm>
            <a:off x="5043477" y="2310829"/>
            <a:ext cx="1503440" cy="2491179"/>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2" name="Arrow: Pentagon 2">
            <a:extLst>
              <a:ext uri="{FF2B5EF4-FFF2-40B4-BE49-F238E27FC236}">
                <a16:creationId xmlns:a16="http://schemas.microsoft.com/office/drawing/2014/main" id="{E1DF84E3-D879-3037-1992-3EF37D4C7A7C}"/>
              </a:ext>
            </a:extLst>
          </p:cNvPr>
          <p:cNvSpPr/>
          <p:nvPr/>
        </p:nvSpPr>
        <p:spPr>
          <a:xfrm>
            <a:off x="6624265" y="2313460"/>
            <a:ext cx="1503440" cy="2491179"/>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4" name="TextBox 33">
            <a:extLst>
              <a:ext uri="{FF2B5EF4-FFF2-40B4-BE49-F238E27FC236}">
                <a16:creationId xmlns:a16="http://schemas.microsoft.com/office/drawing/2014/main" id="{25E5AA6E-8B0D-5896-68C0-A70F47ADA34E}"/>
              </a:ext>
            </a:extLst>
          </p:cNvPr>
          <p:cNvSpPr txBox="1"/>
          <p:nvPr/>
        </p:nvSpPr>
        <p:spPr>
          <a:xfrm>
            <a:off x="6639747" y="3007820"/>
            <a:ext cx="1503440" cy="1323439"/>
          </a:xfrm>
          <a:prstGeom prst="rect">
            <a:avLst/>
          </a:prstGeom>
          <a:noFill/>
        </p:spPr>
        <p:txBody>
          <a:bodyPr wrap="square">
            <a:spAutoFit/>
          </a:bodyPr>
          <a:lstStyle/>
          <a:p>
            <a:r>
              <a:rPr lang="en-GB" sz="1600" b="1" dirty="0">
                <a:solidFill>
                  <a:schemeClr val="accent2">
                    <a:lumMod val="50000"/>
                  </a:schemeClr>
                </a:solidFill>
              </a:rPr>
              <a:t>Review options and determine course of action</a:t>
            </a:r>
          </a:p>
        </p:txBody>
      </p:sp>
      <p:sp>
        <p:nvSpPr>
          <p:cNvPr id="35" name="Arrow: Pentagon 2">
            <a:extLst>
              <a:ext uri="{FF2B5EF4-FFF2-40B4-BE49-F238E27FC236}">
                <a16:creationId xmlns:a16="http://schemas.microsoft.com/office/drawing/2014/main" id="{D31CF39D-C99D-97A2-D5EC-89C78933BFFE}"/>
              </a:ext>
            </a:extLst>
          </p:cNvPr>
          <p:cNvSpPr/>
          <p:nvPr/>
        </p:nvSpPr>
        <p:spPr>
          <a:xfrm>
            <a:off x="8220535" y="2308849"/>
            <a:ext cx="1503440" cy="2491179"/>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7" name="TextBox 36">
            <a:extLst>
              <a:ext uri="{FF2B5EF4-FFF2-40B4-BE49-F238E27FC236}">
                <a16:creationId xmlns:a16="http://schemas.microsoft.com/office/drawing/2014/main" id="{12551B21-42EA-7D42-7A3F-76246D7B9507}"/>
              </a:ext>
            </a:extLst>
          </p:cNvPr>
          <p:cNvSpPr txBox="1"/>
          <p:nvPr/>
        </p:nvSpPr>
        <p:spPr>
          <a:xfrm>
            <a:off x="8236017" y="3155300"/>
            <a:ext cx="1755570" cy="923330"/>
          </a:xfrm>
          <a:prstGeom prst="rect">
            <a:avLst/>
          </a:prstGeom>
          <a:noFill/>
        </p:spPr>
        <p:txBody>
          <a:bodyPr wrap="square">
            <a:spAutoFit/>
          </a:bodyPr>
          <a:lstStyle/>
          <a:p>
            <a:r>
              <a:rPr lang="en-GB" sz="1800" b="1" dirty="0">
                <a:solidFill>
                  <a:schemeClr val="accent2">
                    <a:lumMod val="50000"/>
                  </a:schemeClr>
                </a:solidFill>
              </a:rPr>
              <a:t>Evaluate selected option</a:t>
            </a:r>
          </a:p>
        </p:txBody>
      </p:sp>
      <p:sp>
        <p:nvSpPr>
          <p:cNvPr id="38" name="Arrow: Pentagon 2">
            <a:extLst>
              <a:ext uri="{FF2B5EF4-FFF2-40B4-BE49-F238E27FC236}">
                <a16:creationId xmlns:a16="http://schemas.microsoft.com/office/drawing/2014/main" id="{2C12FF0A-A0B8-CA84-EF57-2DB68DF54086}"/>
              </a:ext>
            </a:extLst>
          </p:cNvPr>
          <p:cNvSpPr/>
          <p:nvPr/>
        </p:nvSpPr>
        <p:spPr>
          <a:xfrm>
            <a:off x="9785840" y="2310829"/>
            <a:ext cx="1503440" cy="2491179"/>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40" name="TextBox 39">
            <a:extLst>
              <a:ext uri="{FF2B5EF4-FFF2-40B4-BE49-F238E27FC236}">
                <a16:creationId xmlns:a16="http://schemas.microsoft.com/office/drawing/2014/main" id="{566AB394-E013-B709-F290-72941E8AAC0B}"/>
              </a:ext>
            </a:extLst>
          </p:cNvPr>
          <p:cNvSpPr txBox="1"/>
          <p:nvPr/>
        </p:nvSpPr>
        <p:spPr>
          <a:xfrm>
            <a:off x="9785840" y="3253452"/>
            <a:ext cx="1503440" cy="646331"/>
          </a:xfrm>
          <a:prstGeom prst="rect">
            <a:avLst/>
          </a:prstGeom>
          <a:noFill/>
        </p:spPr>
        <p:txBody>
          <a:bodyPr wrap="square">
            <a:spAutoFit/>
          </a:bodyPr>
          <a:lstStyle/>
          <a:p>
            <a:r>
              <a:rPr lang="en-GB" sz="1800" b="1" dirty="0">
                <a:solidFill>
                  <a:schemeClr val="accent2">
                    <a:lumMod val="50000"/>
                  </a:schemeClr>
                </a:solidFill>
              </a:rPr>
              <a:t>Implement decision</a:t>
            </a:r>
          </a:p>
        </p:txBody>
      </p:sp>
      <p:sp>
        <p:nvSpPr>
          <p:cNvPr id="41" name="TextBox 40">
            <a:extLst>
              <a:ext uri="{FF2B5EF4-FFF2-40B4-BE49-F238E27FC236}">
                <a16:creationId xmlns:a16="http://schemas.microsoft.com/office/drawing/2014/main" id="{7F4BE153-2892-F550-2271-1210A9AA8C80}"/>
              </a:ext>
            </a:extLst>
          </p:cNvPr>
          <p:cNvSpPr txBox="1"/>
          <p:nvPr/>
        </p:nvSpPr>
        <p:spPr>
          <a:xfrm>
            <a:off x="1534497" y="5442570"/>
            <a:ext cx="9123006" cy="954107"/>
          </a:xfrm>
          <a:prstGeom prst="rect">
            <a:avLst/>
          </a:prstGeom>
          <a:solidFill>
            <a:schemeClr val="accent6">
              <a:lumMod val="20000"/>
              <a:lumOff val="80000"/>
            </a:schemeClr>
          </a:solidFill>
          <a:ln w="28575">
            <a:solidFill>
              <a:schemeClr val="accent6">
                <a:lumMod val="20000"/>
                <a:lumOff val="80000"/>
              </a:schemeClr>
            </a:solidFill>
            <a:prstDash val="solid"/>
          </a:ln>
        </p:spPr>
        <p:txBody>
          <a:bodyPr wrap="square" rtlCol="0">
            <a:spAutoFit/>
          </a:bodyPr>
          <a:lstStyle/>
          <a:p>
            <a:pPr algn="ctr"/>
            <a:r>
              <a:rPr lang="en-GB" sz="2800" dirty="0">
                <a:latin typeface="Arial" panose="020B0604020202020204" pitchFamily="34" charset="0"/>
                <a:cs typeface="Arial" panose="020B0604020202020204" pitchFamily="34" charset="0"/>
              </a:rPr>
              <a:t>… then evaluate for future learning, with client and in supervision….. and share learning …</a:t>
            </a:r>
          </a:p>
        </p:txBody>
      </p:sp>
    </p:spTree>
    <p:extLst>
      <p:ext uri="{BB962C8B-B14F-4D97-AF65-F5344CB8AC3E}">
        <p14:creationId xmlns:p14="http://schemas.microsoft.com/office/powerpoint/2010/main" val="324716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ED419-0ECF-FFB4-78B0-4554053363AA}"/>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44DBFB66-58AA-3A40-0159-F655F6D1D65F}"/>
              </a:ext>
            </a:extLst>
          </p:cNvPr>
          <p:cNvPicPr>
            <a:picLocks noChangeAspect="1"/>
          </p:cNvPicPr>
          <p:nvPr/>
        </p:nvPicPr>
        <p:blipFill>
          <a:blip r:embed="rId2"/>
          <a:stretch>
            <a:fillRect/>
          </a:stretch>
        </p:blipFill>
        <p:spPr>
          <a:xfrm>
            <a:off x="7971640" y="0"/>
            <a:ext cx="4075981" cy="1511163"/>
          </a:xfrm>
          <a:prstGeom prst="rect">
            <a:avLst/>
          </a:prstGeom>
        </p:spPr>
      </p:pic>
      <p:cxnSp>
        <p:nvCxnSpPr>
          <p:cNvPr id="4" name="Straight Connector 3">
            <a:extLst>
              <a:ext uri="{FF2B5EF4-FFF2-40B4-BE49-F238E27FC236}">
                <a16:creationId xmlns:a16="http://schemas.microsoft.com/office/drawing/2014/main" id="{3F555E19-1F93-FA3C-30B9-081C49F82E20}"/>
              </a:ext>
            </a:extLst>
          </p:cNvPr>
          <p:cNvCxnSpPr/>
          <p:nvPr/>
        </p:nvCxnSpPr>
        <p:spPr>
          <a:xfrm>
            <a:off x="331155" y="1486729"/>
            <a:ext cx="11321142"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ABA93C4-DCD5-EBF8-4E39-E7AA1FDD9295}"/>
              </a:ext>
            </a:extLst>
          </p:cNvPr>
          <p:cNvSpPr txBox="1"/>
          <p:nvPr/>
        </p:nvSpPr>
        <p:spPr>
          <a:xfrm>
            <a:off x="331155" y="673452"/>
            <a:ext cx="5718232" cy="584775"/>
          </a:xfrm>
          <a:prstGeom prst="rect">
            <a:avLst/>
          </a:prstGeom>
          <a:noFill/>
        </p:spPr>
        <p:txBody>
          <a:bodyPr wrap="none" rtlCol="0">
            <a:spAutoFit/>
          </a:bodyPr>
          <a:lstStyle/>
          <a:p>
            <a:r>
              <a:rPr lang="en-US" sz="3200" b="1" dirty="0">
                <a:solidFill>
                  <a:schemeClr val="accent6">
                    <a:lumMod val="75000"/>
                  </a:schemeClr>
                </a:solidFill>
                <a:latin typeface="Arial" panose="020B0604020202020204" pitchFamily="34" charset="0"/>
                <a:cs typeface="Arial" panose="020B0604020202020204" pitchFamily="34" charset="0"/>
              </a:rPr>
              <a:t>Decision Making Framework</a:t>
            </a:r>
          </a:p>
        </p:txBody>
      </p:sp>
      <p:sp>
        <p:nvSpPr>
          <p:cNvPr id="6" name="Arrow: Pentagon 2">
            <a:extLst>
              <a:ext uri="{FF2B5EF4-FFF2-40B4-BE49-F238E27FC236}">
                <a16:creationId xmlns:a16="http://schemas.microsoft.com/office/drawing/2014/main" id="{99D1A6BB-348C-67BB-23BA-B0C0D1E9A88F}"/>
              </a:ext>
            </a:extLst>
          </p:cNvPr>
          <p:cNvSpPr/>
          <p:nvPr/>
        </p:nvSpPr>
        <p:spPr>
          <a:xfrm>
            <a:off x="961664" y="2625035"/>
            <a:ext cx="1691595" cy="2626313"/>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TextBox 7">
            <a:extLst>
              <a:ext uri="{FF2B5EF4-FFF2-40B4-BE49-F238E27FC236}">
                <a16:creationId xmlns:a16="http://schemas.microsoft.com/office/drawing/2014/main" id="{056171DC-52FC-8205-D8E4-1F769880AD3E}"/>
              </a:ext>
            </a:extLst>
          </p:cNvPr>
          <p:cNvSpPr txBox="1"/>
          <p:nvPr/>
        </p:nvSpPr>
        <p:spPr>
          <a:xfrm>
            <a:off x="961664" y="3528880"/>
            <a:ext cx="1503440" cy="923330"/>
          </a:xfrm>
          <a:prstGeom prst="rect">
            <a:avLst/>
          </a:prstGeom>
          <a:noFill/>
        </p:spPr>
        <p:txBody>
          <a:bodyPr wrap="square">
            <a:spAutoFit/>
          </a:bodyPr>
          <a:lstStyle/>
          <a:p>
            <a:r>
              <a:rPr lang="en-US" sz="1800" b="1" dirty="0">
                <a:solidFill>
                  <a:schemeClr val="accent2">
                    <a:lumMod val="50000"/>
                  </a:schemeClr>
                </a:solidFill>
                <a:latin typeface="Arial" panose="020B0604020202020204" pitchFamily="34" charset="0"/>
                <a:cs typeface="Arial" panose="020B0604020202020204" pitchFamily="34" charset="0"/>
              </a:rPr>
              <a:t>Understand </a:t>
            </a:r>
          </a:p>
          <a:p>
            <a:r>
              <a:rPr lang="en-US" sz="1800" b="1" dirty="0">
                <a:solidFill>
                  <a:schemeClr val="accent2">
                    <a:lumMod val="50000"/>
                  </a:schemeClr>
                </a:solidFill>
                <a:latin typeface="Arial" panose="020B0604020202020204" pitchFamily="34" charset="0"/>
                <a:cs typeface="Arial" panose="020B0604020202020204" pitchFamily="34" charset="0"/>
              </a:rPr>
              <a:t>the</a:t>
            </a:r>
          </a:p>
          <a:p>
            <a:r>
              <a:rPr lang="en-US" sz="1800" b="1" dirty="0">
                <a:solidFill>
                  <a:schemeClr val="accent2">
                    <a:lumMod val="50000"/>
                  </a:schemeClr>
                </a:solidFill>
                <a:latin typeface="Arial" panose="020B0604020202020204" pitchFamily="34" charset="0"/>
                <a:cs typeface="Arial" panose="020B0604020202020204" pitchFamily="34" charset="0"/>
              </a:rPr>
              <a:t>problem</a:t>
            </a:r>
          </a:p>
        </p:txBody>
      </p:sp>
      <p:sp>
        <p:nvSpPr>
          <p:cNvPr id="9" name="TextBox 8">
            <a:extLst>
              <a:ext uri="{FF2B5EF4-FFF2-40B4-BE49-F238E27FC236}">
                <a16:creationId xmlns:a16="http://schemas.microsoft.com/office/drawing/2014/main" id="{D6B75BFA-97DA-8454-1D85-9E0C26A2AE9C}"/>
              </a:ext>
            </a:extLst>
          </p:cNvPr>
          <p:cNvSpPr txBox="1"/>
          <p:nvPr/>
        </p:nvSpPr>
        <p:spPr>
          <a:xfrm>
            <a:off x="2653259" y="2914681"/>
            <a:ext cx="1361137" cy="646331"/>
          </a:xfrm>
          <a:prstGeom prst="rect">
            <a:avLst/>
          </a:prstGeom>
          <a:noFill/>
        </p:spPr>
        <p:txBody>
          <a:bodyPr wrap="square" rtlCol="0">
            <a:spAutoFit/>
          </a:bodyPr>
          <a:lstStyle/>
          <a:p>
            <a:r>
              <a:rPr lang="en-GB" b="1" dirty="0">
                <a:solidFill>
                  <a:schemeClr val="accent2">
                    <a:lumMod val="50000"/>
                  </a:schemeClr>
                </a:solidFill>
              </a:rPr>
              <a:t>Is it a legal issue?</a:t>
            </a:r>
          </a:p>
        </p:txBody>
      </p:sp>
      <p:sp>
        <p:nvSpPr>
          <p:cNvPr id="12" name="Rectangle 11">
            <a:extLst>
              <a:ext uri="{FF2B5EF4-FFF2-40B4-BE49-F238E27FC236}">
                <a16:creationId xmlns:a16="http://schemas.microsoft.com/office/drawing/2014/main" id="{E49A83B2-69F7-D99F-0708-57EE940C17BF}"/>
              </a:ext>
            </a:extLst>
          </p:cNvPr>
          <p:cNvSpPr/>
          <p:nvPr/>
        </p:nvSpPr>
        <p:spPr>
          <a:xfrm flipH="1">
            <a:off x="4202551" y="2598356"/>
            <a:ext cx="4137290" cy="369332"/>
          </a:xfrm>
          <a:prstGeom prst="rect">
            <a:avLst/>
          </a:prstGeom>
        </p:spPr>
        <p:txBody>
          <a:bodyPr wrap="square">
            <a:spAutoFit/>
          </a:bodyPr>
          <a:lstStyle/>
          <a:p>
            <a:r>
              <a:rPr lang="en-GB" b="1" dirty="0">
                <a:solidFill>
                  <a:schemeClr val="accent2">
                    <a:lumMod val="50000"/>
                  </a:schemeClr>
                </a:solidFill>
              </a:rPr>
              <a:t>Is it a clinical issue?</a:t>
            </a:r>
          </a:p>
        </p:txBody>
      </p:sp>
      <p:sp>
        <p:nvSpPr>
          <p:cNvPr id="13" name="Rectangle 12">
            <a:extLst>
              <a:ext uri="{FF2B5EF4-FFF2-40B4-BE49-F238E27FC236}">
                <a16:creationId xmlns:a16="http://schemas.microsoft.com/office/drawing/2014/main" id="{9FC551A7-3317-866E-4DEB-32ACEC5EE1EA}"/>
              </a:ext>
            </a:extLst>
          </p:cNvPr>
          <p:cNvSpPr/>
          <p:nvPr/>
        </p:nvSpPr>
        <p:spPr>
          <a:xfrm>
            <a:off x="3673503" y="3548860"/>
            <a:ext cx="2422497" cy="369332"/>
          </a:xfrm>
          <a:prstGeom prst="rect">
            <a:avLst/>
          </a:prstGeom>
        </p:spPr>
        <p:txBody>
          <a:bodyPr wrap="square">
            <a:spAutoFit/>
          </a:bodyPr>
          <a:lstStyle/>
          <a:p>
            <a:r>
              <a:rPr lang="en-GB" b="1" dirty="0">
                <a:solidFill>
                  <a:schemeClr val="accent2">
                    <a:lumMod val="50000"/>
                  </a:schemeClr>
                </a:solidFill>
              </a:rPr>
              <a:t>Is it an ethical issue?</a:t>
            </a:r>
          </a:p>
        </p:txBody>
      </p:sp>
      <p:sp>
        <p:nvSpPr>
          <p:cNvPr id="14" name="Rectangle 13">
            <a:extLst>
              <a:ext uri="{FF2B5EF4-FFF2-40B4-BE49-F238E27FC236}">
                <a16:creationId xmlns:a16="http://schemas.microsoft.com/office/drawing/2014/main" id="{3A49FD53-9B2E-D092-EF4B-9F91EDAA5A19}"/>
              </a:ext>
            </a:extLst>
          </p:cNvPr>
          <p:cNvSpPr/>
          <p:nvPr/>
        </p:nvSpPr>
        <p:spPr>
          <a:xfrm>
            <a:off x="6426678" y="2968210"/>
            <a:ext cx="3326033" cy="369332"/>
          </a:xfrm>
          <a:prstGeom prst="rect">
            <a:avLst/>
          </a:prstGeom>
        </p:spPr>
        <p:txBody>
          <a:bodyPr wrap="square">
            <a:spAutoFit/>
          </a:bodyPr>
          <a:lstStyle/>
          <a:p>
            <a:r>
              <a:rPr lang="en-GB" b="1" dirty="0">
                <a:solidFill>
                  <a:schemeClr val="accent2">
                    <a:lumMod val="50000"/>
                  </a:schemeClr>
                </a:solidFill>
              </a:rPr>
              <a:t>Is it a professional issue?</a:t>
            </a:r>
          </a:p>
        </p:txBody>
      </p:sp>
      <p:sp>
        <p:nvSpPr>
          <p:cNvPr id="15" name="TextBox 14">
            <a:extLst>
              <a:ext uri="{FF2B5EF4-FFF2-40B4-BE49-F238E27FC236}">
                <a16:creationId xmlns:a16="http://schemas.microsoft.com/office/drawing/2014/main" id="{629F026F-FF32-2DB9-1C1B-B604A00E9FF9}"/>
              </a:ext>
            </a:extLst>
          </p:cNvPr>
          <p:cNvSpPr txBox="1"/>
          <p:nvPr/>
        </p:nvSpPr>
        <p:spPr>
          <a:xfrm>
            <a:off x="8339841" y="3733526"/>
            <a:ext cx="2141501" cy="369332"/>
          </a:xfrm>
          <a:prstGeom prst="rect">
            <a:avLst/>
          </a:prstGeom>
          <a:noFill/>
        </p:spPr>
        <p:txBody>
          <a:bodyPr wrap="square" rtlCol="0">
            <a:spAutoFit/>
          </a:bodyPr>
          <a:lstStyle/>
          <a:p>
            <a:r>
              <a:rPr lang="en-GB" b="1" dirty="0">
                <a:solidFill>
                  <a:schemeClr val="accent2">
                    <a:lumMod val="50000"/>
                  </a:schemeClr>
                </a:solidFill>
              </a:rPr>
              <a:t>Prioritise issues</a:t>
            </a:r>
          </a:p>
        </p:txBody>
      </p:sp>
      <p:sp>
        <p:nvSpPr>
          <p:cNvPr id="16" name="Rectangle 15">
            <a:extLst>
              <a:ext uri="{FF2B5EF4-FFF2-40B4-BE49-F238E27FC236}">
                <a16:creationId xmlns:a16="http://schemas.microsoft.com/office/drawing/2014/main" id="{558F2EFA-9131-DEB6-DDF0-FEA1554FE175}"/>
              </a:ext>
            </a:extLst>
          </p:cNvPr>
          <p:cNvSpPr/>
          <p:nvPr/>
        </p:nvSpPr>
        <p:spPr>
          <a:xfrm>
            <a:off x="1635418" y="1952660"/>
            <a:ext cx="2366955" cy="369332"/>
          </a:xfrm>
          <a:prstGeom prst="rect">
            <a:avLst/>
          </a:prstGeom>
        </p:spPr>
        <p:txBody>
          <a:bodyPr wrap="square">
            <a:spAutoFit/>
          </a:bodyPr>
          <a:lstStyle/>
          <a:p>
            <a:pPr algn="ctr"/>
            <a:r>
              <a:rPr lang="en-GB" b="1" dirty="0">
                <a:solidFill>
                  <a:schemeClr val="accent2">
                    <a:lumMod val="50000"/>
                  </a:schemeClr>
                </a:solidFill>
              </a:rPr>
              <a:t>Outline facts</a:t>
            </a:r>
          </a:p>
        </p:txBody>
      </p:sp>
      <p:sp>
        <p:nvSpPr>
          <p:cNvPr id="19" name="TextBox 18">
            <a:extLst>
              <a:ext uri="{FF2B5EF4-FFF2-40B4-BE49-F238E27FC236}">
                <a16:creationId xmlns:a16="http://schemas.microsoft.com/office/drawing/2014/main" id="{D2D6ADDF-C84B-2DAB-7FBA-E68028B7B6F1}"/>
              </a:ext>
            </a:extLst>
          </p:cNvPr>
          <p:cNvSpPr txBox="1"/>
          <p:nvPr/>
        </p:nvSpPr>
        <p:spPr>
          <a:xfrm>
            <a:off x="5139131" y="1952660"/>
            <a:ext cx="6100996" cy="369332"/>
          </a:xfrm>
          <a:prstGeom prst="rect">
            <a:avLst/>
          </a:prstGeom>
          <a:noFill/>
        </p:spPr>
        <p:txBody>
          <a:bodyPr wrap="square">
            <a:spAutoFit/>
          </a:bodyPr>
          <a:lstStyle/>
          <a:p>
            <a:pPr algn="ctr"/>
            <a:r>
              <a:rPr lang="en-GB" sz="1800" b="1" dirty="0">
                <a:solidFill>
                  <a:schemeClr val="accent2">
                    <a:lumMod val="50000"/>
                  </a:schemeClr>
                </a:solidFill>
              </a:rPr>
              <a:t>Separate out innuendo, hypotheses, suspicions</a:t>
            </a:r>
          </a:p>
        </p:txBody>
      </p:sp>
      <p:sp>
        <p:nvSpPr>
          <p:cNvPr id="20" name="Rectangle 19">
            <a:extLst>
              <a:ext uri="{FF2B5EF4-FFF2-40B4-BE49-F238E27FC236}">
                <a16:creationId xmlns:a16="http://schemas.microsoft.com/office/drawing/2014/main" id="{D5AE0102-3EA0-1DF5-B748-8F8617B13F65}"/>
              </a:ext>
            </a:extLst>
          </p:cNvPr>
          <p:cNvSpPr/>
          <p:nvPr/>
        </p:nvSpPr>
        <p:spPr>
          <a:xfrm>
            <a:off x="2799291" y="4314698"/>
            <a:ext cx="4679679" cy="369332"/>
          </a:xfrm>
          <a:prstGeom prst="rect">
            <a:avLst/>
          </a:prstGeom>
        </p:spPr>
        <p:txBody>
          <a:bodyPr wrap="none">
            <a:spAutoFit/>
          </a:bodyPr>
          <a:lstStyle/>
          <a:p>
            <a:pPr algn="ctr"/>
            <a:r>
              <a:rPr lang="en-GB" b="1" dirty="0">
                <a:solidFill>
                  <a:schemeClr val="accent2">
                    <a:lumMod val="50000"/>
                  </a:schemeClr>
                </a:solidFill>
              </a:rPr>
              <a:t>Does it relate to what I am or am not doing?</a:t>
            </a:r>
          </a:p>
        </p:txBody>
      </p:sp>
      <p:sp>
        <p:nvSpPr>
          <p:cNvPr id="21" name="Rectangle 20">
            <a:extLst>
              <a:ext uri="{FF2B5EF4-FFF2-40B4-BE49-F238E27FC236}">
                <a16:creationId xmlns:a16="http://schemas.microsoft.com/office/drawing/2014/main" id="{9049041B-962D-F6B2-80D8-884E608D2F60}"/>
              </a:ext>
            </a:extLst>
          </p:cNvPr>
          <p:cNvSpPr/>
          <p:nvPr/>
        </p:nvSpPr>
        <p:spPr>
          <a:xfrm>
            <a:off x="4117249" y="4970657"/>
            <a:ext cx="5803392" cy="369332"/>
          </a:xfrm>
          <a:prstGeom prst="rect">
            <a:avLst/>
          </a:prstGeom>
        </p:spPr>
        <p:txBody>
          <a:bodyPr wrap="square">
            <a:spAutoFit/>
          </a:bodyPr>
          <a:lstStyle/>
          <a:p>
            <a:r>
              <a:rPr lang="en-GB" b="1" dirty="0">
                <a:solidFill>
                  <a:schemeClr val="accent2">
                    <a:lumMod val="50000"/>
                  </a:schemeClr>
                </a:solidFill>
              </a:rPr>
              <a:t>Is it related to CCF and our policies or procedures?</a:t>
            </a:r>
          </a:p>
        </p:txBody>
      </p:sp>
      <p:sp>
        <p:nvSpPr>
          <p:cNvPr id="22" name="Rectangle 21">
            <a:extLst>
              <a:ext uri="{FF2B5EF4-FFF2-40B4-BE49-F238E27FC236}">
                <a16:creationId xmlns:a16="http://schemas.microsoft.com/office/drawing/2014/main" id="{1726C981-B2E9-BB7E-0793-378BD12E4338}"/>
              </a:ext>
            </a:extLst>
          </p:cNvPr>
          <p:cNvSpPr/>
          <p:nvPr/>
        </p:nvSpPr>
        <p:spPr>
          <a:xfrm>
            <a:off x="1371183" y="5709068"/>
            <a:ext cx="7789263" cy="646331"/>
          </a:xfrm>
          <a:prstGeom prst="rect">
            <a:avLst/>
          </a:prstGeom>
        </p:spPr>
        <p:txBody>
          <a:bodyPr wrap="square">
            <a:spAutoFit/>
          </a:bodyPr>
          <a:lstStyle/>
          <a:p>
            <a:pPr algn="ctr"/>
            <a:r>
              <a:rPr lang="en-GB" b="1" dirty="0">
                <a:solidFill>
                  <a:schemeClr val="accent2">
                    <a:lumMod val="50000"/>
                  </a:schemeClr>
                </a:solidFill>
              </a:rPr>
              <a:t>Is it related to the client and/or the client’s significant others and what they are or are not doing?</a:t>
            </a:r>
          </a:p>
        </p:txBody>
      </p:sp>
    </p:spTree>
    <p:extLst>
      <p:ext uri="{BB962C8B-B14F-4D97-AF65-F5344CB8AC3E}">
        <p14:creationId xmlns:p14="http://schemas.microsoft.com/office/powerpoint/2010/main" val="541654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167B3-7B2C-7A4A-CC71-511B06E2585D}"/>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4CD12A1D-5D57-87C3-D466-C0637E4C7D04}"/>
              </a:ext>
            </a:extLst>
          </p:cNvPr>
          <p:cNvPicPr>
            <a:picLocks noChangeAspect="1"/>
          </p:cNvPicPr>
          <p:nvPr/>
        </p:nvPicPr>
        <p:blipFill>
          <a:blip r:embed="rId2"/>
          <a:stretch>
            <a:fillRect/>
          </a:stretch>
        </p:blipFill>
        <p:spPr>
          <a:xfrm>
            <a:off x="7971640" y="0"/>
            <a:ext cx="4075981" cy="1511163"/>
          </a:xfrm>
          <a:prstGeom prst="rect">
            <a:avLst/>
          </a:prstGeom>
        </p:spPr>
      </p:pic>
      <p:cxnSp>
        <p:nvCxnSpPr>
          <p:cNvPr id="4" name="Straight Connector 3">
            <a:extLst>
              <a:ext uri="{FF2B5EF4-FFF2-40B4-BE49-F238E27FC236}">
                <a16:creationId xmlns:a16="http://schemas.microsoft.com/office/drawing/2014/main" id="{B99CDAD2-FD11-13B9-DFBD-9D1D0C3884B6}"/>
              </a:ext>
            </a:extLst>
          </p:cNvPr>
          <p:cNvCxnSpPr/>
          <p:nvPr/>
        </p:nvCxnSpPr>
        <p:spPr>
          <a:xfrm>
            <a:off x="331155" y="1486729"/>
            <a:ext cx="11321142"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86053AA-E317-668A-7216-0A7024D26B5D}"/>
              </a:ext>
            </a:extLst>
          </p:cNvPr>
          <p:cNvSpPr txBox="1"/>
          <p:nvPr/>
        </p:nvSpPr>
        <p:spPr>
          <a:xfrm>
            <a:off x="331155" y="673452"/>
            <a:ext cx="5718232" cy="584775"/>
          </a:xfrm>
          <a:prstGeom prst="rect">
            <a:avLst/>
          </a:prstGeom>
          <a:noFill/>
        </p:spPr>
        <p:txBody>
          <a:bodyPr wrap="none" rtlCol="0">
            <a:spAutoFit/>
          </a:bodyPr>
          <a:lstStyle/>
          <a:p>
            <a:r>
              <a:rPr lang="en-US" sz="3200" b="1" dirty="0">
                <a:solidFill>
                  <a:schemeClr val="accent6">
                    <a:lumMod val="75000"/>
                  </a:schemeClr>
                </a:solidFill>
                <a:latin typeface="Arial" panose="020B0604020202020204" pitchFamily="34" charset="0"/>
                <a:cs typeface="Arial" panose="020B0604020202020204" pitchFamily="34" charset="0"/>
              </a:rPr>
              <a:t>Decision Making Framework</a:t>
            </a:r>
          </a:p>
        </p:txBody>
      </p:sp>
      <p:sp>
        <p:nvSpPr>
          <p:cNvPr id="3" name="Rectangle 2">
            <a:extLst>
              <a:ext uri="{FF2B5EF4-FFF2-40B4-BE49-F238E27FC236}">
                <a16:creationId xmlns:a16="http://schemas.microsoft.com/office/drawing/2014/main" id="{FF025E96-A0E3-5C88-5A79-96024ACB8778}"/>
              </a:ext>
            </a:extLst>
          </p:cNvPr>
          <p:cNvSpPr/>
          <p:nvPr/>
        </p:nvSpPr>
        <p:spPr>
          <a:xfrm>
            <a:off x="2946950" y="2216863"/>
            <a:ext cx="6089552" cy="369332"/>
          </a:xfrm>
          <a:prstGeom prst="rect">
            <a:avLst/>
          </a:prstGeom>
        </p:spPr>
        <p:txBody>
          <a:bodyPr wrap="none">
            <a:spAutoFit/>
          </a:bodyPr>
          <a:lstStyle/>
          <a:p>
            <a:pPr algn="ctr"/>
            <a:r>
              <a:rPr lang="en-GB" b="1" dirty="0">
                <a:solidFill>
                  <a:schemeClr val="accent2">
                    <a:lumMod val="50000"/>
                  </a:schemeClr>
                </a:solidFill>
              </a:rPr>
              <a:t>BACP Ethical </a:t>
            </a:r>
            <a:r>
              <a:rPr lang="en-GB" b="1">
                <a:solidFill>
                  <a:schemeClr val="accent2">
                    <a:lumMod val="50000"/>
                  </a:schemeClr>
                </a:solidFill>
              </a:rPr>
              <a:t>Framework for </a:t>
            </a:r>
            <a:r>
              <a:rPr lang="en-GB" b="1" dirty="0">
                <a:solidFill>
                  <a:schemeClr val="accent2">
                    <a:lumMod val="50000"/>
                  </a:schemeClr>
                </a:solidFill>
              </a:rPr>
              <a:t>the Counselling Professions</a:t>
            </a:r>
          </a:p>
        </p:txBody>
      </p:sp>
      <p:sp>
        <p:nvSpPr>
          <p:cNvPr id="6" name="Rectangle 5">
            <a:extLst>
              <a:ext uri="{FF2B5EF4-FFF2-40B4-BE49-F238E27FC236}">
                <a16:creationId xmlns:a16="http://schemas.microsoft.com/office/drawing/2014/main" id="{31488E9B-DAD1-32C7-D6B1-8DBB63B07EC5}"/>
              </a:ext>
            </a:extLst>
          </p:cNvPr>
          <p:cNvSpPr/>
          <p:nvPr/>
        </p:nvSpPr>
        <p:spPr>
          <a:xfrm>
            <a:off x="2742082" y="4808886"/>
            <a:ext cx="2381087" cy="369332"/>
          </a:xfrm>
          <a:prstGeom prst="rect">
            <a:avLst/>
          </a:prstGeom>
        </p:spPr>
        <p:txBody>
          <a:bodyPr wrap="square">
            <a:spAutoFit/>
          </a:bodyPr>
          <a:lstStyle/>
          <a:p>
            <a:r>
              <a:rPr lang="en-GB" b="1" dirty="0">
                <a:solidFill>
                  <a:schemeClr val="accent2">
                    <a:lumMod val="50000"/>
                  </a:schemeClr>
                </a:solidFill>
              </a:rPr>
              <a:t>Colleagues</a:t>
            </a:r>
          </a:p>
        </p:txBody>
      </p:sp>
      <p:sp>
        <p:nvSpPr>
          <p:cNvPr id="7" name="Rectangle 6">
            <a:extLst>
              <a:ext uri="{FF2B5EF4-FFF2-40B4-BE49-F238E27FC236}">
                <a16:creationId xmlns:a16="http://schemas.microsoft.com/office/drawing/2014/main" id="{6152CAA0-A44B-3B4E-BA5E-5AB797E4DA73}"/>
              </a:ext>
            </a:extLst>
          </p:cNvPr>
          <p:cNvSpPr/>
          <p:nvPr/>
        </p:nvSpPr>
        <p:spPr>
          <a:xfrm>
            <a:off x="3671661" y="2983702"/>
            <a:ext cx="2381087" cy="369332"/>
          </a:xfrm>
          <a:prstGeom prst="rect">
            <a:avLst/>
          </a:prstGeom>
        </p:spPr>
        <p:txBody>
          <a:bodyPr wrap="square">
            <a:spAutoFit/>
          </a:bodyPr>
          <a:lstStyle/>
          <a:p>
            <a:r>
              <a:rPr lang="en-GB" b="1" dirty="0">
                <a:solidFill>
                  <a:schemeClr val="accent2">
                    <a:lumMod val="50000"/>
                  </a:schemeClr>
                </a:solidFill>
              </a:rPr>
              <a:t>BACP Ethics Hub</a:t>
            </a:r>
          </a:p>
        </p:txBody>
      </p:sp>
      <p:sp>
        <p:nvSpPr>
          <p:cNvPr id="8" name="Rectangle 7">
            <a:extLst>
              <a:ext uri="{FF2B5EF4-FFF2-40B4-BE49-F238E27FC236}">
                <a16:creationId xmlns:a16="http://schemas.microsoft.com/office/drawing/2014/main" id="{7ED1E769-B436-0AF1-F9E3-207668311A42}"/>
              </a:ext>
            </a:extLst>
          </p:cNvPr>
          <p:cNvSpPr/>
          <p:nvPr/>
        </p:nvSpPr>
        <p:spPr>
          <a:xfrm>
            <a:off x="3233986" y="3898872"/>
            <a:ext cx="2495387" cy="369332"/>
          </a:xfrm>
          <a:prstGeom prst="rect">
            <a:avLst/>
          </a:prstGeom>
        </p:spPr>
        <p:txBody>
          <a:bodyPr wrap="square">
            <a:spAutoFit/>
          </a:bodyPr>
          <a:lstStyle/>
          <a:p>
            <a:r>
              <a:rPr lang="en-GB" b="1" dirty="0">
                <a:solidFill>
                  <a:schemeClr val="accent2">
                    <a:lumMod val="50000"/>
                  </a:schemeClr>
                </a:solidFill>
              </a:rPr>
              <a:t>Supervisors</a:t>
            </a:r>
          </a:p>
        </p:txBody>
      </p:sp>
      <p:sp>
        <p:nvSpPr>
          <p:cNvPr id="9" name="Rectangle 8">
            <a:extLst>
              <a:ext uri="{FF2B5EF4-FFF2-40B4-BE49-F238E27FC236}">
                <a16:creationId xmlns:a16="http://schemas.microsoft.com/office/drawing/2014/main" id="{886F8214-E549-75E9-E6D1-934364D7188D}"/>
              </a:ext>
            </a:extLst>
          </p:cNvPr>
          <p:cNvSpPr/>
          <p:nvPr/>
        </p:nvSpPr>
        <p:spPr>
          <a:xfrm>
            <a:off x="7541645" y="2922563"/>
            <a:ext cx="2495387" cy="369332"/>
          </a:xfrm>
          <a:prstGeom prst="rect">
            <a:avLst/>
          </a:prstGeom>
        </p:spPr>
        <p:txBody>
          <a:bodyPr wrap="square">
            <a:spAutoFit/>
          </a:bodyPr>
          <a:lstStyle/>
          <a:p>
            <a:r>
              <a:rPr lang="en-GB" b="1" dirty="0">
                <a:solidFill>
                  <a:schemeClr val="accent2">
                    <a:lumMod val="50000"/>
                  </a:schemeClr>
                </a:solidFill>
              </a:rPr>
              <a:t>Head of Counselling</a:t>
            </a:r>
          </a:p>
        </p:txBody>
      </p:sp>
      <p:sp>
        <p:nvSpPr>
          <p:cNvPr id="10" name="Rectangle 9">
            <a:extLst>
              <a:ext uri="{FF2B5EF4-FFF2-40B4-BE49-F238E27FC236}">
                <a16:creationId xmlns:a16="http://schemas.microsoft.com/office/drawing/2014/main" id="{7799C496-EB9D-E706-FF71-F629B4F6327F}"/>
              </a:ext>
            </a:extLst>
          </p:cNvPr>
          <p:cNvSpPr/>
          <p:nvPr/>
        </p:nvSpPr>
        <p:spPr>
          <a:xfrm>
            <a:off x="5729373" y="3561794"/>
            <a:ext cx="2495387" cy="369332"/>
          </a:xfrm>
          <a:prstGeom prst="rect">
            <a:avLst/>
          </a:prstGeom>
        </p:spPr>
        <p:txBody>
          <a:bodyPr wrap="square">
            <a:spAutoFit/>
          </a:bodyPr>
          <a:lstStyle/>
          <a:p>
            <a:r>
              <a:rPr lang="en-GB" b="1" dirty="0">
                <a:solidFill>
                  <a:schemeClr val="accent2">
                    <a:lumMod val="50000"/>
                  </a:schemeClr>
                </a:solidFill>
              </a:rPr>
              <a:t>Head of Training</a:t>
            </a:r>
          </a:p>
        </p:txBody>
      </p:sp>
      <p:sp>
        <p:nvSpPr>
          <p:cNvPr id="11" name="Rectangle 10">
            <a:extLst>
              <a:ext uri="{FF2B5EF4-FFF2-40B4-BE49-F238E27FC236}">
                <a16:creationId xmlns:a16="http://schemas.microsoft.com/office/drawing/2014/main" id="{B1F5CFBC-6062-8203-3DD0-839DBE0DE745}"/>
              </a:ext>
            </a:extLst>
          </p:cNvPr>
          <p:cNvSpPr/>
          <p:nvPr/>
        </p:nvSpPr>
        <p:spPr>
          <a:xfrm>
            <a:off x="6723946" y="4184022"/>
            <a:ext cx="2495387" cy="369332"/>
          </a:xfrm>
          <a:prstGeom prst="rect">
            <a:avLst/>
          </a:prstGeom>
        </p:spPr>
        <p:txBody>
          <a:bodyPr wrap="square">
            <a:spAutoFit/>
          </a:bodyPr>
          <a:lstStyle/>
          <a:p>
            <a:r>
              <a:rPr lang="en-GB" b="1" dirty="0">
                <a:solidFill>
                  <a:schemeClr val="accent2">
                    <a:lumMod val="50000"/>
                  </a:schemeClr>
                </a:solidFill>
              </a:rPr>
              <a:t>Head of Centre</a:t>
            </a:r>
          </a:p>
        </p:txBody>
      </p:sp>
      <p:sp>
        <p:nvSpPr>
          <p:cNvPr id="12" name="Rectangle 11">
            <a:extLst>
              <a:ext uri="{FF2B5EF4-FFF2-40B4-BE49-F238E27FC236}">
                <a16:creationId xmlns:a16="http://schemas.microsoft.com/office/drawing/2014/main" id="{C1202C4B-FD79-3123-C980-64569BC3D75E}"/>
              </a:ext>
            </a:extLst>
          </p:cNvPr>
          <p:cNvSpPr/>
          <p:nvPr/>
        </p:nvSpPr>
        <p:spPr>
          <a:xfrm>
            <a:off x="5079128" y="4881665"/>
            <a:ext cx="3145632" cy="646331"/>
          </a:xfrm>
          <a:prstGeom prst="rect">
            <a:avLst/>
          </a:prstGeom>
        </p:spPr>
        <p:txBody>
          <a:bodyPr wrap="square">
            <a:spAutoFit/>
          </a:bodyPr>
          <a:lstStyle/>
          <a:p>
            <a:r>
              <a:rPr lang="en-GB" b="1" dirty="0">
                <a:solidFill>
                  <a:schemeClr val="accent2">
                    <a:lumMod val="50000"/>
                  </a:schemeClr>
                </a:solidFill>
              </a:rPr>
              <a:t>CCF external resources – legal, insurance</a:t>
            </a:r>
          </a:p>
        </p:txBody>
      </p:sp>
      <p:sp>
        <p:nvSpPr>
          <p:cNvPr id="13" name="Rectangle 12">
            <a:extLst>
              <a:ext uri="{FF2B5EF4-FFF2-40B4-BE49-F238E27FC236}">
                <a16:creationId xmlns:a16="http://schemas.microsoft.com/office/drawing/2014/main" id="{3050CA0B-D8BB-9A13-1ED4-06818E1C44A3}"/>
              </a:ext>
            </a:extLst>
          </p:cNvPr>
          <p:cNvSpPr/>
          <p:nvPr/>
        </p:nvSpPr>
        <p:spPr>
          <a:xfrm>
            <a:off x="2984524" y="5879058"/>
            <a:ext cx="2495387" cy="369332"/>
          </a:xfrm>
          <a:prstGeom prst="rect">
            <a:avLst/>
          </a:prstGeom>
        </p:spPr>
        <p:txBody>
          <a:bodyPr wrap="square">
            <a:spAutoFit/>
          </a:bodyPr>
          <a:lstStyle/>
          <a:p>
            <a:r>
              <a:rPr lang="en-GB" b="1" dirty="0">
                <a:solidFill>
                  <a:schemeClr val="accent2">
                    <a:lumMod val="50000"/>
                  </a:schemeClr>
                </a:solidFill>
              </a:rPr>
              <a:t>Liability insurance</a:t>
            </a:r>
          </a:p>
        </p:txBody>
      </p:sp>
      <p:sp>
        <p:nvSpPr>
          <p:cNvPr id="14" name="Arrow: Pentagon 2">
            <a:extLst>
              <a:ext uri="{FF2B5EF4-FFF2-40B4-BE49-F238E27FC236}">
                <a16:creationId xmlns:a16="http://schemas.microsoft.com/office/drawing/2014/main" id="{26918E2B-37CC-863F-CD6D-6D9FD89DB28F}"/>
              </a:ext>
            </a:extLst>
          </p:cNvPr>
          <p:cNvSpPr/>
          <p:nvPr/>
        </p:nvSpPr>
        <p:spPr>
          <a:xfrm>
            <a:off x="1332942" y="2754698"/>
            <a:ext cx="1503440" cy="2491179"/>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TextBox 14">
            <a:extLst>
              <a:ext uri="{FF2B5EF4-FFF2-40B4-BE49-F238E27FC236}">
                <a16:creationId xmlns:a16="http://schemas.microsoft.com/office/drawing/2014/main" id="{7D08D022-DAC0-7041-454B-EF73DC94AE4B}"/>
              </a:ext>
            </a:extLst>
          </p:cNvPr>
          <p:cNvSpPr txBox="1"/>
          <p:nvPr/>
        </p:nvSpPr>
        <p:spPr>
          <a:xfrm>
            <a:off x="1439309" y="3358249"/>
            <a:ext cx="1290706" cy="1246495"/>
          </a:xfrm>
          <a:prstGeom prst="rect">
            <a:avLst/>
          </a:prstGeom>
          <a:noFill/>
        </p:spPr>
        <p:txBody>
          <a:bodyPr wrap="square" rtlCol="0">
            <a:spAutoFit/>
          </a:bodyPr>
          <a:lstStyle/>
          <a:p>
            <a:r>
              <a:rPr lang="en-US" sz="1500" b="1" dirty="0">
                <a:solidFill>
                  <a:schemeClr val="accent2">
                    <a:lumMod val="50000"/>
                  </a:schemeClr>
                </a:solidFill>
                <a:latin typeface="Arial" panose="020B0604020202020204" pitchFamily="34" charset="0"/>
                <a:cs typeface="Arial" panose="020B0604020202020204" pitchFamily="34" charset="0"/>
              </a:rPr>
              <a:t>Identify </a:t>
            </a:r>
          </a:p>
          <a:p>
            <a:r>
              <a:rPr lang="en-US" sz="1500" b="1" dirty="0">
                <a:solidFill>
                  <a:schemeClr val="accent2">
                    <a:lumMod val="50000"/>
                  </a:schemeClr>
                </a:solidFill>
                <a:latin typeface="Arial" panose="020B0604020202020204" pitchFamily="34" charset="0"/>
                <a:cs typeface="Arial" panose="020B0604020202020204" pitchFamily="34" charset="0"/>
              </a:rPr>
              <a:t>sources of assistance, guidance, support</a:t>
            </a:r>
          </a:p>
        </p:txBody>
      </p:sp>
    </p:spTree>
    <p:extLst>
      <p:ext uri="{BB962C8B-B14F-4D97-AF65-F5344CB8AC3E}">
        <p14:creationId xmlns:p14="http://schemas.microsoft.com/office/powerpoint/2010/main" val="3061623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7ED37F-8E2B-3D67-E8F7-0C92C5F4A4F2}"/>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B42E35A-109F-2583-B303-429B3E0C52BF}"/>
              </a:ext>
            </a:extLst>
          </p:cNvPr>
          <p:cNvPicPr>
            <a:picLocks noChangeAspect="1"/>
          </p:cNvPicPr>
          <p:nvPr/>
        </p:nvPicPr>
        <p:blipFill>
          <a:blip r:embed="rId2"/>
          <a:stretch>
            <a:fillRect/>
          </a:stretch>
        </p:blipFill>
        <p:spPr>
          <a:xfrm>
            <a:off x="7971640" y="0"/>
            <a:ext cx="4075981" cy="1511163"/>
          </a:xfrm>
          <a:prstGeom prst="rect">
            <a:avLst/>
          </a:prstGeom>
        </p:spPr>
      </p:pic>
      <p:cxnSp>
        <p:nvCxnSpPr>
          <p:cNvPr id="4" name="Straight Connector 3">
            <a:extLst>
              <a:ext uri="{FF2B5EF4-FFF2-40B4-BE49-F238E27FC236}">
                <a16:creationId xmlns:a16="http://schemas.microsoft.com/office/drawing/2014/main" id="{D35036E8-3B73-58AF-AF1E-D3B78D09D5F1}"/>
              </a:ext>
            </a:extLst>
          </p:cNvPr>
          <p:cNvCxnSpPr/>
          <p:nvPr/>
        </p:nvCxnSpPr>
        <p:spPr>
          <a:xfrm>
            <a:off x="331155" y="1486729"/>
            <a:ext cx="11321142"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0072764-966A-E66D-12A3-CE189F055DCC}"/>
              </a:ext>
            </a:extLst>
          </p:cNvPr>
          <p:cNvSpPr txBox="1"/>
          <p:nvPr/>
        </p:nvSpPr>
        <p:spPr>
          <a:xfrm>
            <a:off x="331155" y="673452"/>
            <a:ext cx="5718232" cy="584775"/>
          </a:xfrm>
          <a:prstGeom prst="rect">
            <a:avLst/>
          </a:prstGeom>
          <a:noFill/>
        </p:spPr>
        <p:txBody>
          <a:bodyPr wrap="none" rtlCol="0">
            <a:spAutoFit/>
          </a:bodyPr>
          <a:lstStyle/>
          <a:p>
            <a:r>
              <a:rPr lang="en-US" sz="3200" b="1" dirty="0">
                <a:solidFill>
                  <a:schemeClr val="accent6">
                    <a:lumMod val="75000"/>
                  </a:schemeClr>
                </a:solidFill>
                <a:latin typeface="Arial" panose="020B0604020202020204" pitchFamily="34" charset="0"/>
                <a:cs typeface="Arial" panose="020B0604020202020204" pitchFamily="34" charset="0"/>
              </a:rPr>
              <a:t>Decision Making Framework</a:t>
            </a:r>
          </a:p>
        </p:txBody>
      </p:sp>
      <p:sp>
        <p:nvSpPr>
          <p:cNvPr id="3" name="Arrow: Pentagon 13">
            <a:extLst>
              <a:ext uri="{FF2B5EF4-FFF2-40B4-BE49-F238E27FC236}">
                <a16:creationId xmlns:a16="http://schemas.microsoft.com/office/drawing/2014/main" id="{0BA1A254-4B0B-AFE7-D1DE-FA67F6914053}"/>
              </a:ext>
            </a:extLst>
          </p:cNvPr>
          <p:cNvSpPr/>
          <p:nvPr/>
        </p:nvSpPr>
        <p:spPr>
          <a:xfrm>
            <a:off x="2617658" y="2382054"/>
            <a:ext cx="1326004" cy="2742227"/>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2">
                  <a:lumMod val="50000"/>
                </a:schemeClr>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84C59AB7-83CE-1F72-81F8-E81B2017A75C}"/>
              </a:ext>
            </a:extLst>
          </p:cNvPr>
          <p:cNvSpPr txBox="1"/>
          <p:nvPr/>
        </p:nvSpPr>
        <p:spPr>
          <a:xfrm flipH="1">
            <a:off x="2594808" y="3042865"/>
            <a:ext cx="1251723" cy="1077218"/>
          </a:xfrm>
          <a:prstGeom prst="rect">
            <a:avLst/>
          </a:prstGeom>
          <a:noFill/>
        </p:spPr>
        <p:txBody>
          <a:bodyPr wrap="square" rtlCol="0">
            <a:spAutoFit/>
          </a:bodyPr>
          <a:lstStyle/>
          <a:p>
            <a:r>
              <a:rPr lang="en-GB" sz="1600" b="1" dirty="0">
                <a:solidFill>
                  <a:schemeClr val="accent2">
                    <a:lumMod val="50000"/>
                  </a:schemeClr>
                </a:solidFill>
                <a:latin typeface="Arial" panose="020B0604020202020204" pitchFamily="34" charset="0"/>
                <a:cs typeface="Arial" panose="020B0604020202020204" pitchFamily="34" charset="0"/>
              </a:rPr>
              <a:t>What exactly is the dilemma?</a:t>
            </a:r>
          </a:p>
        </p:txBody>
      </p:sp>
      <p:sp>
        <p:nvSpPr>
          <p:cNvPr id="7" name="Rectangle 6">
            <a:extLst>
              <a:ext uri="{FF2B5EF4-FFF2-40B4-BE49-F238E27FC236}">
                <a16:creationId xmlns:a16="http://schemas.microsoft.com/office/drawing/2014/main" id="{3F87F9FF-BE39-44D7-A677-F7C2B20C78A0}"/>
              </a:ext>
            </a:extLst>
          </p:cNvPr>
          <p:cNvSpPr/>
          <p:nvPr/>
        </p:nvSpPr>
        <p:spPr>
          <a:xfrm>
            <a:off x="5977742" y="2843801"/>
            <a:ext cx="2192177" cy="1477328"/>
          </a:xfrm>
          <a:prstGeom prst="rect">
            <a:avLst/>
          </a:prstGeom>
        </p:spPr>
        <p:txBody>
          <a:bodyPr wrap="square">
            <a:spAutoFit/>
          </a:bodyPr>
          <a:lstStyle/>
          <a:p>
            <a:r>
              <a:rPr lang="en-GB" b="1" dirty="0">
                <a:solidFill>
                  <a:schemeClr val="accent2">
                    <a:lumMod val="50000"/>
                  </a:schemeClr>
                </a:solidFill>
                <a:latin typeface="Arial" panose="020B0604020202020204" pitchFamily="34" charset="0"/>
                <a:cs typeface="Arial" panose="020B0604020202020204" pitchFamily="34" charset="0"/>
              </a:rPr>
              <a:t>What values, core principles </a:t>
            </a:r>
          </a:p>
          <a:p>
            <a:r>
              <a:rPr lang="en-GB" b="1" dirty="0">
                <a:solidFill>
                  <a:schemeClr val="accent2">
                    <a:lumMod val="50000"/>
                  </a:schemeClr>
                </a:solidFill>
                <a:latin typeface="Arial" panose="020B0604020202020204" pitchFamily="34" charset="0"/>
                <a:cs typeface="Arial" panose="020B0604020202020204" pitchFamily="34" charset="0"/>
              </a:rPr>
              <a:t>and responsibilities</a:t>
            </a:r>
          </a:p>
          <a:p>
            <a:r>
              <a:rPr lang="en-GB" b="1" dirty="0">
                <a:solidFill>
                  <a:schemeClr val="accent2">
                    <a:lumMod val="50000"/>
                  </a:schemeClr>
                </a:solidFill>
                <a:latin typeface="Arial" panose="020B0604020202020204" pitchFamily="34" charset="0"/>
                <a:cs typeface="Arial" panose="020B0604020202020204" pitchFamily="34" charset="0"/>
              </a:rPr>
              <a:t>are at stake?</a:t>
            </a:r>
          </a:p>
        </p:txBody>
      </p:sp>
      <p:sp>
        <p:nvSpPr>
          <p:cNvPr id="8" name="TextBox 7">
            <a:extLst>
              <a:ext uri="{FF2B5EF4-FFF2-40B4-BE49-F238E27FC236}">
                <a16:creationId xmlns:a16="http://schemas.microsoft.com/office/drawing/2014/main" id="{D5A7690B-9B65-D620-201B-F1BB44FCE7A4}"/>
              </a:ext>
            </a:extLst>
          </p:cNvPr>
          <p:cNvSpPr txBox="1"/>
          <p:nvPr/>
        </p:nvSpPr>
        <p:spPr>
          <a:xfrm>
            <a:off x="3846532" y="4624268"/>
            <a:ext cx="2202855" cy="646331"/>
          </a:xfrm>
          <a:prstGeom prst="rect">
            <a:avLst/>
          </a:prstGeom>
          <a:noFill/>
        </p:spPr>
        <p:txBody>
          <a:bodyPr wrap="square" rtlCol="0">
            <a:spAutoFit/>
          </a:bodyPr>
          <a:lstStyle/>
          <a:p>
            <a:r>
              <a:rPr lang="en-GB" b="1" dirty="0">
                <a:solidFill>
                  <a:schemeClr val="accent2">
                    <a:lumMod val="50000"/>
                  </a:schemeClr>
                </a:solidFill>
                <a:latin typeface="Arial" panose="020B0604020202020204" pitchFamily="34" charset="0"/>
                <a:cs typeface="Arial" panose="020B0604020202020204" pitchFamily="34" charset="0"/>
              </a:rPr>
              <a:t>What are the client’s rights?</a:t>
            </a:r>
          </a:p>
        </p:txBody>
      </p:sp>
      <p:sp>
        <p:nvSpPr>
          <p:cNvPr id="9" name="TextBox 8">
            <a:extLst>
              <a:ext uri="{FF2B5EF4-FFF2-40B4-BE49-F238E27FC236}">
                <a16:creationId xmlns:a16="http://schemas.microsoft.com/office/drawing/2014/main" id="{8686A3F7-CD3E-48D9-9B55-30CF0255F663}"/>
              </a:ext>
            </a:extLst>
          </p:cNvPr>
          <p:cNvSpPr txBox="1"/>
          <p:nvPr/>
        </p:nvSpPr>
        <p:spPr>
          <a:xfrm>
            <a:off x="3190271" y="5613550"/>
            <a:ext cx="4429418" cy="369332"/>
          </a:xfrm>
          <a:prstGeom prst="rect">
            <a:avLst/>
          </a:prstGeom>
          <a:noFill/>
        </p:spPr>
        <p:txBody>
          <a:bodyPr wrap="none" rtlCol="0">
            <a:spAutoFit/>
          </a:bodyPr>
          <a:lstStyle/>
          <a:p>
            <a:r>
              <a:rPr lang="en-GB" b="1" dirty="0">
                <a:solidFill>
                  <a:schemeClr val="accent2">
                    <a:lumMod val="50000"/>
                  </a:schemeClr>
                </a:solidFill>
                <a:latin typeface="Arial" panose="020B0604020202020204" pitchFamily="34" charset="0"/>
                <a:cs typeface="Arial" panose="020B0604020202020204" pitchFamily="34" charset="0"/>
              </a:rPr>
              <a:t>What are my professional obligations?</a:t>
            </a:r>
          </a:p>
        </p:txBody>
      </p:sp>
      <p:sp>
        <p:nvSpPr>
          <p:cNvPr id="10" name="Rectangle 9">
            <a:extLst>
              <a:ext uri="{FF2B5EF4-FFF2-40B4-BE49-F238E27FC236}">
                <a16:creationId xmlns:a16="http://schemas.microsoft.com/office/drawing/2014/main" id="{CF743E2A-BBDC-FD1A-7BD0-CE62410A6C7D}"/>
              </a:ext>
            </a:extLst>
          </p:cNvPr>
          <p:cNvSpPr/>
          <p:nvPr/>
        </p:nvSpPr>
        <p:spPr>
          <a:xfrm>
            <a:off x="4174362" y="1779759"/>
            <a:ext cx="2159566" cy="369332"/>
          </a:xfrm>
          <a:prstGeom prst="rect">
            <a:avLst/>
          </a:prstGeom>
        </p:spPr>
        <p:txBody>
          <a:bodyPr wrap="none">
            <a:spAutoFit/>
          </a:bodyPr>
          <a:lstStyle/>
          <a:p>
            <a:r>
              <a:rPr lang="en-GB" b="1" dirty="0">
                <a:latin typeface="Arial" panose="020B0604020202020204" pitchFamily="34" charset="0"/>
                <a:cs typeface="Arial" panose="020B0604020202020204" pitchFamily="34" charset="0"/>
              </a:rPr>
              <a:t>Being trustworthy</a:t>
            </a:r>
          </a:p>
        </p:txBody>
      </p:sp>
      <p:sp>
        <p:nvSpPr>
          <p:cNvPr id="11" name="Rectangle 10">
            <a:extLst>
              <a:ext uri="{FF2B5EF4-FFF2-40B4-BE49-F238E27FC236}">
                <a16:creationId xmlns:a16="http://schemas.microsoft.com/office/drawing/2014/main" id="{271ABA28-3A11-CB5B-F5A3-2F30E7D98D77}"/>
              </a:ext>
            </a:extLst>
          </p:cNvPr>
          <p:cNvSpPr/>
          <p:nvPr/>
        </p:nvSpPr>
        <p:spPr>
          <a:xfrm>
            <a:off x="6333928" y="2114866"/>
            <a:ext cx="1326004" cy="369332"/>
          </a:xfrm>
          <a:prstGeom prst="rect">
            <a:avLst/>
          </a:prstGeom>
        </p:spPr>
        <p:txBody>
          <a:bodyPr wrap="none">
            <a:spAutoFit/>
          </a:bodyPr>
          <a:lstStyle/>
          <a:p>
            <a:r>
              <a:rPr lang="en-GB" b="1" dirty="0">
                <a:latin typeface="Arial" panose="020B0604020202020204" pitchFamily="34" charset="0"/>
                <a:cs typeface="Arial" panose="020B0604020202020204" pitchFamily="34" charset="0"/>
              </a:rPr>
              <a:t>Autonomy</a:t>
            </a:r>
          </a:p>
        </p:txBody>
      </p:sp>
      <p:sp>
        <p:nvSpPr>
          <p:cNvPr id="12" name="Rectangle 11">
            <a:extLst>
              <a:ext uri="{FF2B5EF4-FFF2-40B4-BE49-F238E27FC236}">
                <a16:creationId xmlns:a16="http://schemas.microsoft.com/office/drawing/2014/main" id="{2D8B38F8-B390-A9E1-1CAC-B3B628B6294D}"/>
              </a:ext>
            </a:extLst>
          </p:cNvPr>
          <p:cNvSpPr/>
          <p:nvPr/>
        </p:nvSpPr>
        <p:spPr>
          <a:xfrm>
            <a:off x="3934924" y="2733974"/>
            <a:ext cx="1966959" cy="369332"/>
          </a:xfrm>
          <a:prstGeom prst="rect">
            <a:avLst/>
          </a:prstGeom>
        </p:spPr>
        <p:txBody>
          <a:bodyPr wrap="square">
            <a:spAutoFit/>
          </a:bodyPr>
          <a:lstStyle/>
          <a:p>
            <a:r>
              <a:rPr lang="en-GB" b="1" dirty="0">
                <a:latin typeface="Arial" panose="020B0604020202020204" pitchFamily="34" charset="0"/>
                <a:cs typeface="Arial" panose="020B0604020202020204" pitchFamily="34" charset="0"/>
              </a:rPr>
              <a:t>Self-respect</a:t>
            </a:r>
          </a:p>
        </p:txBody>
      </p:sp>
      <p:sp>
        <p:nvSpPr>
          <p:cNvPr id="13" name="Rectangle 12">
            <a:extLst>
              <a:ext uri="{FF2B5EF4-FFF2-40B4-BE49-F238E27FC236}">
                <a16:creationId xmlns:a16="http://schemas.microsoft.com/office/drawing/2014/main" id="{2DE57BB2-50AB-18BF-3DC8-5F4FD6074A0C}"/>
              </a:ext>
            </a:extLst>
          </p:cNvPr>
          <p:cNvSpPr/>
          <p:nvPr/>
        </p:nvSpPr>
        <p:spPr>
          <a:xfrm>
            <a:off x="9144661" y="2501501"/>
            <a:ext cx="1544012" cy="369332"/>
          </a:xfrm>
          <a:prstGeom prst="rect">
            <a:avLst/>
          </a:prstGeom>
        </p:spPr>
        <p:txBody>
          <a:bodyPr wrap="none">
            <a:spAutoFit/>
          </a:bodyPr>
          <a:lstStyle/>
          <a:p>
            <a:r>
              <a:rPr lang="en-GB" b="1" dirty="0">
                <a:latin typeface="Arial" panose="020B0604020202020204" pitchFamily="34" charset="0"/>
                <a:cs typeface="Arial" panose="020B0604020202020204" pitchFamily="34" charset="0"/>
              </a:rPr>
              <a:t>Beneficence</a:t>
            </a:r>
          </a:p>
        </p:txBody>
      </p:sp>
      <p:sp>
        <p:nvSpPr>
          <p:cNvPr id="14" name="Rectangle 13">
            <a:extLst>
              <a:ext uri="{FF2B5EF4-FFF2-40B4-BE49-F238E27FC236}">
                <a16:creationId xmlns:a16="http://schemas.microsoft.com/office/drawing/2014/main" id="{F8D20C19-38CB-B7B3-7AA7-B5C06CC498B2}"/>
              </a:ext>
            </a:extLst>
          </p:cNvPr>
          <p:cNvSpPr/>
          <p:nvPr/>
        </p:nvSpPr>
        <p:spPr>
          <a:xfrm>
            <a:off x="8079323" y="3596863"/>
            <a:ext cx="2346041" cy="369332"/>
          </a:xfrm>
          <a:prstGeom prst="rect">
            <a:avLst/>
          </a:prstGeom>
        </p:spPr>
        <p:txBody>
          <a:bodyPr wrap="square">
            <a:spAutoFit/>
          </a:bodyPr>
          <a:lstStyle/>
          <a:p>
            <a:r>
              <a:rPr lang="en-GB" b="1" dirty="0">
                <a:latin typeface="Arial" panose="020B0604020202020204" pitchFamily="34" charset="0"/>
                <a:cs typeface="Arial" panose="020B0604020202020204" pitchFamily="34" charset="0"/>
              </a:rPr>
              <a:t>Non-maleficence</a:t>
            </a:r>
          </a:p>
        </p:txBody>
      </p:sp>
      <p:sp>
        <p:nvSpPr>
          <p:cNvPr id="15" name="Rectangle 14">
            <a:extLst>
              <a:ext uri="{FF2B5EF4-FFF2-40B4-BE49-F238E27FC236}">
                <a16:creationId xmlns:a16="http://schemas.microsoft.com/office/drawing/2014/main" id="{2CCC2C7D-B74F-E412-00A2-46C7DD2E3B4F}"/>
              </a:ext>
            </a:extLst>
          </p:cNvPr>
          <p:cNvSpPr/>
          <p:nvPr/>
        </p:nvSpPr>
        <p:spPr>
          <a:xfrm>
            <a:off x="4649411" y="3765667"/>
            <a:ext cx="1815420" cy="369332"/>
          </a:xfrm>
          <a:prstGeom prst="rect">
            <a:avLst/>
          </a:prstGeom>
        </p:spPr>
        <p:txBody>
          <a:bodyPr wrap="square">
            <a:spAutoFit/>
          </a:bodyPr>
          <a:lstStyle/>
          <a:p>
            <a:r>
              <a:rPr lang="en-GB" b="1" dirty="0">
                <a:latin typeface="Arial" panose="020B0604020202020204" pitchFamily="34" charset="0"/>
                <a:cs typeface="Arial" panose="020B0604020202020204" pitchFamily="34" charset="0"/>
              </a:rPr>
              <a:t>Justice</a:t>
            </a:r>
          </a:p>
        </p:txBody>
      </p:sp>
      <p:sp>
        <p:nvSpPr>
          <p:cNvPr id="16" name="Rectangle 15">
            <a:extLst>
              <a:ext uri="{FF2B5EF4-FFF2-40B4-BE49-F238E27FC236}">
                <a16:creationId xmlns:a16="http://schemas.microsoft.com/office/drawing/2014/main" id="{928BBEC8-1D3F-CCA5-3439-F7200228F88B}"/>
              </a:ext>
            </a:extLst>
          </p:cNvPr>
          <p:cNvSpPr/>
          <p:nvPr/>
        </p:nvSpPr>
        <p:spPr>
          <a:xfrm>
            <a:off x="8169919" y="1888849"/>
            <a:ext cx="633507" cy="369332"/>
          </a:xfrm>
          <a:prstGeom prst="rect">
            <a:avLst/>
          </a:prstGeom>
        </p:spPr>
        <p:txBody>
          <a:bodyPr wrap="none">
            <a:spAutoFit/>
          </a:bodyPr>
          <a:lstStyle/>
          <a:p>
            <a:r>
              <a:rPr lang="en-GB" b="1" dirty="0">
                <a:latin typeface="Arial" panose="020B0604020202020204" pitchFamily="34" charset="0"/>
                <a:cs typeface="Arial" panose="020B0604020202020204" pitchFamily="34" charset="0"/>
              </a:rPr>
              <a:t>Law</a:t>
            </a:r>
          </a:p>
        </p:txBody>
      </p:sp>
      <p:sp>
        <p:nvSpPr>
          <p:cNvPr id="17" name="TextBox 16">
            <a:extLst>
              <a:ext uri="{FF2B5EF4-FFF2-40B4-BE49-F238E27FC236}">
                <a16:creationId xmlns:a16="http://schemas.microsoft.com/office/drawing/2014/main" id="{DFE714E0-D802-F673-656A-140648B44EFF}"/>
              </a:ext>
            </a:extLst>
          </p:cNvPr>
          <p:cNvSpPr txBox="1"/>
          <p:nvPr/>
        </p:nvSpPr>
        <p:spPr>
          <a:xfrm flipH="1">
            <a:off x="6798619" y="4729642"/>
            <a:ext cx="2346042" cy="646331"/>
          </a:xfrm>
          <a:prstGeom prst="rect">
            <a:avLst/>
          </a:prstGeom>
          <a:noFill/>
        </p:spPr>
        <p:txBody>
          <a:bodyPr wrap="square" rtlCol="0">
            <a:spAutoFit/>
          </a:bodyPr>
          <a:lstStyle/>
          <a:p>
            <a:r>
              <a:rPr lang="en-GB" b="1" dirty="0">
                <a:solidFill>
                  <a:schemeClr val="accent2">
                    <a:lumMod val="50000"/>
                  </a:schemeClr>
                </a:solidFill>
                <a:latin typeface="Arial" panose="020B0604020202020204" pitchFamily="34" charset="0"/>
                <a:cs typeface="Arial" panose="020B0604020202020204" pitchFamily="34" charset="0"/>
              </a:rPr>
              <a:t>What are my rights?</a:t>
            </a:r>
          </a:p>
        </p:txBody>
      </p:sp>
    </p:spTree>
    <p:extLst>
      <p:ext uri="{BB962C8B-B14F-4D97-AF65-F5344CB8AC3E}">
        <p14:creationId xmlns:p14="http://schemas.microsoft.com/office/powerpoint/2010/main" val="2302932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C37C9-A338-2E57-9249-95BFF102548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38174231-BC0A-1DF4-7B5C-07E2F169A245}"/>
              </a:ext>
            </a:extLst>
          </p:cNvPr>
          <p:cNvPicPr>
            <a:picLocks noChangeAspect="1"/>
          </p:cNvPicPr>
          <p:nvPr/>
        </p:nvPicPr>
        <p:blipFill>
          <a:blip r:embed="rId2"/>
          <a:stretch>
            <a:fillRect/>
          </a:stretch>
        </p:blipFill>
        <p:spPr>
          <a:xfrm>
            <a:off x="7971640" y="0"/>
            <a:ext cx="4075981" cy="1511163"/>
          </a:xfrm>
          <a:prstGeom prst="rect">
            <a:avLst/>
          </a:prstGeom>
        </p:spPr>
      </p:pic>
      <p:cxnSp>
        <p:nvCxnSpPr>
          <p:cNvPr id="4" name="Straight Connector 3">
            <a:extLst>
              <a:ext uri="{FF2B5EF4-FFF2-40B4-BE49-F238E27FC236}">
                <a16:creationId xmlns:a16="http://schemas.microsoft.com/office/drawing/2014/main" id="{5F019942-0526-ED7E-0E00-37893AEDC1D1}"/>
              </a:ext>
            </a:extLst>
          </p:cNvPr>
          <p:cNvCxnSpPr/>
          <p:nvPr/>
        </p:nvCxnSpPr>
        <p:spPr>
          <a:xfrm>
            <a:off x="331155" y="1486729"/>
            <a:ext cx="11321142"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BD14DB3-98E4-95F3-0F1D-59B337E7E74F}"/>
              </a:ext>
            </a:extLst>
          </p:cNvPr>
          <p:cNvSpPr txBox="1"/>
          <p:nvPr/>
        </p:nvSpPr>
        <p:spPr>
          <a:xfrm>
            <a:off x="331155" y="673452"/>
            <a:ext cx="5718232" cy="584775"/>
          </a:xfrm>
          <a:prstGeom prst="rect">
            <a:avLst/>
          </a:prstGeom>
          <a:noFill/>
        </p:spPr>
        <p:txBody>
          <a:bodyPr wrap="none" rtlCol="0">
            <a:spAutoFit/>
          </a:bodyPr>
          <a:lstStyle/>
          <a:p>
            <a:r>
              <a:rPr lang="en-US" sz="3200" b="1" dirty="0">
                <a:solidFill>
                  <a:schemeClr val="accent6">
                    <a:lumMod val="75000"/>
                  </a:schemeClr>
                </a:solidFill>
                <a:latin typeface="Arial" panose="020B0604020202020204" pitchFamily="34" charset="0"/>
                <a:cs typeface="Arial" panose="020B0604020202020204" pitchFamily="34" charset="0"/>
              </a:rPr>
              <a:t>Decision Making Framework</a:t>
            </a:r>
          </a:p>
        </p:txBody>
      </p:sp>
      <p:sp>
        <p:nvSpPr>
          <p:cNvPr id="3" name="TextBox 2">
            <a:extLst>
              <a:ext uri="{FF2B5EF4-FFF2-40B4-BE49-F238E27FC236}">
                <a16:creationId xmlns:a16="http://schemas.microsoft.com/office/drawing/2014/main" id="{65075DE4-A3F2-7E4A-719B-50798CD6FFDC}"/>
              </a:ext>
            </a:extLst>
          </p:cNvPr>
          <p:cNvSpPr txBox="1"/>
          <p:nvPr/>
        </p:nvSpPr>
        <p:spPr>
          <a:xfrm flipH="1">
            <a:off x="5089985" y="3184408"/>
            <a:ext cx="1163475" cy="830997"/>
          </a:xfrm>
          <a:prstGeom prst="rect">
            <a:avLst/>
          </a:prstGeom>
          <a:noFill/>
        </p:spPr>
        <p:txBody>
          <a:bodyPr wrap="square" rtlCol="0">
            <a:spAutoFit/>
          </a:bodyPr>
          <a:lstStyle/>
          <a:p>
            <a:r>
              <a:rPr lang="en-GB" sz="1600" b="1" dirty="0">
                <a:solidFill>
                  <a:schemeClr val="accent2">
                    <a:lumMod val="50000"/>
                  </a:schemeClr>
                </a:solidFill>
              </a:rPr>
              <a:t>Weigh up </a:t>
            </a:r>
          </a:p>
          <a:p>
            <a:r>
              <a:rPr lang="en-GB" sz="1600" b="1" dirty="0">
                <a:solidFill>
                  <a:schemeClr val="accent2">
                    <a:lumMod val="50000"/>
                  </a:schemeClr>
                </a:solidFill>
              </a:rPr>
              <a:t>the options</a:t>
            </a:r>
          </a:p>
        </p:txBody>
      </p:sp>
      <p:sp>
        <p:nvSpPr>
          <p:cNvPr id="6" name="Arrow: Pentagon 2">
            <a:extLst>
              <a:ext uri="{FF2B5EF4-FFF2-40B4-BE49-F238E27FC236}">
                <a16:creationId xmlns:a16="http://schemas.microsoft.com/office/drawing/2014/main" id="{932554D1-8DC4-0060-65E3-7FC6928B1C51}"/>
              </a:ext>
            </a:extLst>
          </p:cNvPr>
          <p:cNvSpPr/>
          <p:nvPr/>
        </p:nvSpPr>
        <p:spPr>
          <a:xfrm>
            <a:off x="5043477" y="2310829"/>
            <a:ext cx="1503440" cy="2491179"/>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TextBox 7">
            <a:extLst>
              <a:ext uri="{FF2B5EF4-FFF2-40B4-BE49-F238E27FC236}">
                <a16:creationId xmlns:a16="http://schemas.microsoft.com/office/drawing/2014/main" id="{E0BCFF49-8FEF-432D-BAAE-D11BB3DF6940}"/>
              </a:ext>
            </a:extLst>
          </p:cNvPr>
          <p:cNvSpPr txBox="1"/>
          <p:nvPr/>
        </p:nvSpPr>
        <p:spPr>
          <a:xfrm>
            <a:off x="6669841" y="2106086"/>
            <a:ext cx="2603598" cy="584775"/>
          </a:xfrm>
          <a:prstGeom prst="rect">
            <a:avLst/>
          </a:prstGeom>
          <a:noFill/>
        </p:spPr>
        <p:txBody>
          <a:bodyPr wrap="none" rtlCol="0">
            <a:spAutoFit/>
          </a:bodyPr>
          <a:lstStyle/>
          <a:p>
            <a:r>
              <a:rPr lang="en-GB" sz="1600" b="1" dirty="0">
                <a:solidFill>
                  <a:schemeClr val="accent2">
                    <a:lumMod val="50000"/>
                  </a:schemeClr>
                </a:solidFill>
                <a:latin typeface="Arial" panose="020B0604020202020204" pitchFamily="34" charset="0"/>
                <a:cs typeface="Arial" panose="020B0604020202020204" pitchFamily="34" charset="0"/>
              </a:rPr>
              <a:t>How can I safeguard the </a:t>
            </a:r>
          </a:p>
          <a:p>
            <a:r>
              <a:rPr lang="en-GB" sz="1600" b="1" dirty="0">
                <a:solidFill>
                  <a:schemeClr val="accent2">
                    <a:lumMod val="50000"/>
                  </a:schemeClr>
                </a:solidFill>
                <a:latin typeface="Arial" panose="020B0604020202020204" pitchFamily="34" charset="0"/>
                <a:cs typeface="Arial" panose="020B0604020202020204" pitchFamily="34" charset="0"/>
              </a:rPr>
              <a:t>welfare of my client?</a:t>
            </a:r>
          </a:p>
        </p:txBody>
      </p:sp>
      <p:sp>
        <p:nvSpPr>
          <p:cNvPr id="9" name="TextBox 8">
            <a:extLst>
              <a:ext uri="{FF2B5EF4-FFF2-40B4-BE49-F238E27FC236}">
                <a16:creationId xmlns:a16="http://schemas.microsoft.com/office/drawing/2014/main" id="{DE94C288-4325-FAE2-E7BC-7FDE7C7D8EC5}"/>
              </a:ext>
            </a:extLst>
          </p:cNvPr>
          <p:cNvSpPr txBox="1"/>
          <p:nvPr/>
        </p:nvSpPr>
        <p:spPr>
          <a:xfrm>
            <a:off x="7409275" y="3059525"/>
            <a:ext cx="1349974" cy="338554"/>
          </a:xfrm>
          <a:prstGeom prst="rect">
            <a:avLst/>
          </a:prstGeom>
          <a:noFill/>
        </p:spPr>
        <p:txBody>
          <a:bodyPr wrap="square" rtlCol="0">
            <a:spAutoFit/>
          </a:bodyPr>
          <a:lstStyle/>
          <a:p>
            <a:r>
              <a:rPr lang="en-GB" sz="1600" b="1" dirty="0">
                <a:solidFill>
                  <a:schemeClr val="accent2">
                    <a:lumMod val="50000"/>
                  </a:schemeClr>
                </a:solidFill>
                <a:latin typeface="Arial" panose="020B0604020202020204" pitchFamily="34" charset="0"/>
                <a:cs typeface="Arial" panose="020B0604020202020204" pitchFamily="34" charset="0"/>
              </a:rPr>
              <a:t>Be creative</a:t>
            </a:r>
          </a:p>
        </p:txBody>
      </p:sp>
      <p:sp>
        <p:nvSpPr>
          <p:cNvPr id="10" name="TextBox 9">
            <a:extLst>
              <a:ext uri="{FF2B5EF4-FFF2-40B4-BE49-F238E27FC236}">
                <a16:creationId xmlns:a16="http://schemas.microsoft.com/office/drawing/2014/main" id="{9918D925-A57F-DC4F-E1DC-C3BB2D5DA395}"/>
              </a:ext>
            </a:extLst>
          </p:cNvPr>
          <p:cNvSpPr txBox="1"/>
          <p:nvPr/>
        </p:nvSpPr>
        <p:spPr>
          <a:xfrm>
            <a:off x="7059355" y="3846128"/>
            <a:ext cx="2499402" cy="338554"/>
          </a:xfrm>
          <a:prstGeom prst="rect">
            <a:avLst/>
          </a:prstGeom>
          <a:noFill/>
        </p:spPr>
        <p:txBody>
          <a:bodyPr wrap="none" rtlCol="0">
            <a:spAutoFit/>
          </a:bodyPr>
          <a:lstStyle/>
          <a:p>
            <a:r>
              <a:rPr lang="en-GB" sz="1600" b="1" dirty="0">
                <a:solidFill>
                  <a:schemeClr val="accent2">
                    <a:lumMod val="50000"/>
                  </a:schemeClr>
                </a:solidFill>
                <a:latin typeface="Arial" panose="020B0604020202020204" pitchFamily="34" charset="0"/>
                <a:cs typeface="Arial" panose="020B0604020202020204" pitchFamily="34" charset="0"/>
              </a:rPr>
              <a:t>Don’t pre-judge options</a:t>
            </a:r>
          </a:p>
        </p:txBody>
      </p:sp>
      <p:sp>
        <p:nvSpPr>
          <p:cNvPr id="13" name="TextBox 12">
            <a:extLst>
              <a:ext uri="{FF2B5EF4-FFF2-40B4-BE49-F238E27FC236}">
                <a16:creationId xmlns:a16="http://schemas.microsoft.com/office/drawing/2014/main" id="{701ADF41-E44A-8C5C-1551-4FA5C9D78D0A}"/>
              </a:ext>
            </a:extLst>
          </p:cNvPr>
          <p:cNvSpPr txBox="1"/>
          <p:nvPr/>
        </p:nvSpPr>
        <p:spPr>
          <a:xfrm>
            <a:off x="6763916" y="4632731"/>
            <a:ext cx="1654653" cy="338554"/>
          </a:xfrm>
          <a:prstGeom prst="rect">
            <a:avLst/>
          </a:prstGeom>
          <a:noFill/>
        </p:spPr>
        <p:txBody>
          <a:bodyPr wrap="square" rtlCol="0">
            <a:spAutoFit/>
          </a:bodyPr>
          <a:lstStyle/>
          <a:p>
            <a:r>
              <a:rPr lang="en-GB" sz="1600" b="1" dirty="0">
                <a:solidFill>
                  <a:schemeClr val="accent2">
                    <a:lumMod val="50000"/>
                  </a:schemeClr>
                </a:solidFill>
              </a:rPr>
              <a:t>Consult others</a:t>
            </a:r>
          </a:p>
        </p:txBody>
      </p:sp>
    </p:spTree>
    <p:extLst>
      <p:ext uri="{BB962C8B-B14F-4D97-AF65-F5344CB8AC3E}">
        <p14:creationId xmlns:p14="http://schemas.microsoft.com/office/powerpoint/2010/main" val="19640212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6" id="{E6E46E83-AD74-4845-AF78-9ED074459D83}" vid="{7504A3DC-E07E-A344-B766-095EE6BDE3D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F79E84FFF24D744AD13093E1C38EE24" ma:contentTypeVersion="18" ma:contentTypeDescription="Create a new document." ma:contentTypeScope="" ma:versionID="02fe811174266c18c1766d28e6239011">
  <xsd:schema xmlns:xsd="http://www.w3.org/2001/XMLSchema" xmlns:xs="http://www.w3.org/2001/XMLSchema" xmlns:p="http://schemas.microsoft.com/office/2006/metadata/properties" xmlns:ns2="2c6d22cb-3c2e-4396-a462-5f74fa2bfc6e" xmlns:ns3="b868b819-c12b-41f3-bc77-8d5e4ffe60ab" targetNamespace="http://schemas.microsoft.com/office/2006/metadata/properties" ma:root="true" ma:fieldsID="ca554cf26049871d82fe64af38e579c3" ns2:_="" ns3:_="">
    <xsd:import namespace="2c6d22cb-3c2e-4396-a462-5f74fa2bfc6e"/>
    <xsd:import namespace="b868b819-c12b-41f3-bc77-8d5e4ffe60a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6d22cb-3c2e-4396-a462-5f74fa2bfc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9abdc3e-3498-447e-b2d9-eefbc625f7f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68b819-c12b-41f3-bc77-8d5e4ffe60a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e04e228-0669-419a-a8e7-067b2531c5d2}" ma:internalName="TaxCatchAll" ma:showField="CatchAllData" ma:web="b868b819-c12b-41f3-bc77-8d5e4ffe60a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868b819-c12b-41f3-bc77-8d5e4ffe60ab" xsi:nil="true"/>
    <lcf76f155ced4ddcb4097134ff3c332f xmlns="2c6d22cb-3c2e-4396-a462-5f74fa2bfc6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2A66A78-9247-4DD4-BF40-7002432D2934}"/>
</file>

<file path=customXml/itemProps2.xml><?xml version="1.0" encoding="utf-8"?>
<ds:datastoreItem xmlns:ds="http://schemas.openxmlformats.org/officeDocument/2006/customXml" ds:itemID="{E3A13237-7FF5-45FC-BF3C-5B9B001191E9}"/>
</file>

<file path=customXml/itemProps3.xml><?xml version="1.0" encoding="utf-8"?>
<ds:datastoreItem xmlns:ds="http://schemas.openxmlformats.org/officeDocument/2006/customXml" ds:itemID="{CFF1151B-6B61-4CD2-8973-F7EA699121AD}"/>
</file>

<file path=docProps/app.xml><?xml version="1.0" encoding="utf-8"?>
<Properties xmlns="http://schemas.openxmlformats.org/officeDocument/2006/extended-properties" xmlns:vt="http://schemas.openxmlformats.org/officeDocument/2006/docPropsVTypes">
  <Template>Office Theme</Template>
  <TotalTime>0</TotalTime>
  <Words>1094</Words>
  <Application>Microsoft Office PowerPoint</Application>
  <PresentationFormat>Widescreen</PresentationFormat>
  <Paragraphs>160</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Emilie CCF</dc:creator>
  <cp:lastModifiedBy>Lucy Ansell</cp:lastModifiedBy>
  <cp:revision>12</cp:revision>
  <cp:lastPrinted>2025-10-17T16:25:17Z</cp:lastPrinted>
  <dcterms:created xsi:type="dcterms:W3CDTF">2025-10-13T16:30:41Z</dcterms:created>
  <dcterms:modified xsi:type="dcterms:W3CDTF">2025-10-21T11:35:15Z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0x0101007F79E84FFF24D744AD13093E1C38EE24</vt:lpwstr>
  </property>
</Properties>
</file>